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7"/>
  </p:notesMasterIdLst>
  <p:handoutMasterIdLst>
    <p:handoutMasterId r:id="rId18"/>
  </p:handoutMasterIdLst>
  <p:sldIdLst>
    <p:sldId id="275" r:id="rId2"/>
    <p:sldId id="276" r:id="rId3"/>
    <p:sldId id="286" r:id="rId4"/>
    <p:sldId id="278" r:id="rId5"/>
    <p:sldId id="279" r:id="rId6"/>
    <p:sldId id="280" r:id="rId7"/>
    <p:sldId id="285" r:id="rId8"/>
    <p:sldId id="281" r:id="rId9"/>
    <p:sldId id="287" r:id="rId10"/>
    <p:sldId id="291" r:id="rId11"/>
    <p:sldId id="292" r:id="rId12"/>
    <p:sldId id="293" r:id="rId13"/>
    <p:sldId id="282" r:id="rId14"/>
    <p:sldId id="283" r:id="rId15"/>
    <p:sldId id="284" r:id="rId16"/>
  </p:sldIdLst>
  <p:sldSz cx="9144000" cy="6858000" type="screen4x3"/>
  <p:notesSz cx="6797675" cy="9928225"/>
  <p:defaultTextStyle>
    <a:defPPr>
      <a:defRPr lang="en-US"/>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ey N. Mizukami" initials="KNM" lastIdx="13" clrIdx="0">
    <p:extLst>
      <p:ext uri="{19B8F6BF-5375-455C-9EA6-DF929625EA0E}">
        <p15:presenceInfo xmlns:p15="http://schemas.microsoft.com/office/powerpoint/2012/main" userId="S-1-5-21-1229272821-706699826-839522115-2367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1F1F"/>
    <a:srgbClr val="00ABBD"/>
    <a:srgbClr val="55565A"/>
    <a:srgbClr val="045182"/>
    <a:srgbClr val="00197D"/>
    <a:srgbClr val="192F5C"/>
    <a:srgbClr val="DCDCDC"/>
    <a:srgbClr val="D2D2D2"/>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8980" autoAdjust="0"/>
  </p:normalViewPr>
  <p:slideViewPr>
    <p:cSldViewPr snapToGrid="0">
      <p:cViewPr varScale="1">
        <p:scale>
          <a:sx n="116" d="100"/>
          <a:sy n="116" d="100"/>
        </p:scale>
        <p:origin x="1248" y="9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0480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04804"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04805"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F8EDF579-04FB-9F4D-A24D-B959E18C7B1C}" type="slidenum">
              <a:rPr lang="en-US"/>
              <a:pPr>
                <a:defRPr/>
              </a:pPr>
              <a:t>‹#›</a:t>
            </a:fld>
            <a:endParaRPr lang="en-US"/>
          </a:p>
        </p:txBody>
      </p:sp>
    </p:spTree>
    <p:extLst>
      <p:ext uri="{BB962C8B-B14F-4D97-AF65-F5344CB8AC3E}">
        <p14:creationId xmlns:p14="http://schemas.microsoft.com/office/powerpoint/2010/main" val="201490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819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819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2A8D0283-E411-BA44-A668-AB79CA5D6743}" type="slidenum">
              <a:rPr lang="en-US"/>
              <a:pPr>
                <a:defRPr/>
              </a:pPr>
              <a:t>‹#›</a:t>
            </a:fld>
            <a:endParaRPr lang="en-US"/>
          </a:p>
        </p:txBody>
      </p:sp>
    </p:spTree>
    <p:extLst>
      <p:ext uri="{BB962C8B-B14F-4D97-AF65-F5344CB8AC3E}">
        <p14:creationId xmlns:p14="http://schemas.microsoft.com/office/powerpoint/2010/main" val="78694705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defTabSz="912983" fontAlgn="auto">
              <a:spcBef>
                <a:spcPts val="0"/>
              </a:spcBef>
              <a:spcAft>
                <a:spcPts val="0"/>
              </a:spcAft>
              <a:buFont typeface="Arial" panose="020B0604020202020204" pitchFamily="34" charset="0"/>
              <a:buChar char="•"/>
              <a:defRPr/>
            </a:pPr>
            <a:r>
              <a:rPr lang="en-US" dirty="0">
                <a:solidFill>
                  <a:sysClr val="window" lastClr="FFFFFF"/>
                </a:solidFill>
                <a:latin typeface="Helvetica"/>
                <a:cs typeface="Helvetica"/>
              </a:rPr>
              <a:t>Our patients’ and members’ needs are evolving. </a:t>
            </a:r>
          </a:p>
          <a:p>
            <a:pPr marL="171450" indent="-171450" defTabSz="912983" fontAlgn="auto">
              <a:spcBef>
                <a:spcPts val="0"/>
              </a:spcBef>
              <a:spcAft>
                <a:spcPts val="0"/>
              </a:spcAft>
              <a:buFont typeface="Arial" panose="020B0604020202020204" pitchFamily="34" charset="0"/>
              <a:buChar char="•"/>
              <a:defRPr/>
            </a:pPr>
            <a:r>
              <a:rPr lang="en-US" dirty="0">
                <a:solidFill>
                  <a:sysClr val="window" lastClr="FFFFFF"/>
                </a:solidFill>
                <a:latin typeface="Helvetica"/>
                <a:cs typeface="Helvetica"/>
              </a:rPr>
              <a:t>Patients expect a more personalized experience, based on when, where, and how they want to receive care.</a:t>
            </a:r>
          </a:p>
          <a:p>
            <a:pPr marL="171450" indent="-171450" fontAlgn="auto">
              <a:spcBef>
                <a:spcPts val="0"/>
              </a:spcBef>
              <a:spcAft>
                <a:spcPts val="0"/>
              </a:spcAft>
              <a:buFont typeface="Arial" panose="020B0604020202020204" pitchFamily="34" charset="0"/>
              <a:buChar char="•"/>
              <a:defRPr/>
            </a:pPr>
            <a:r>
              <a:rPr lang="en-US" dirty="0"/>
              <a:t>As a result, we’re making it easier for patients to access care whenever and however they choose.</a:t>
            </a:r>
          </a:p>
          <a:p>
            <a:pPr marL="171450" indent="-171450" fontAlgn="auto">
              <a:spcBef>
                <a:spcPts val="0"/>
              </a:spcBef>
              <a:spcAft>
                <a:spcPts val="0"/>
              </a:spcAft>
              <a:buFont typeface="Arial" panose="020B0604020202020204" pitchFamily="34" charset="0"/>
              <a:buChar char="•"/>
              <a:defRPr/>
            </a:pPr>
            <a:r>
              <a:rPr lang="en-US" dirty="0"/>
              <a:t>Examples include: </a:t>
            </a:r>
          </a:p>
          <a:p>
            <a:pPr marL="627896" lvl="1" indent="-171450" fontAlgn="auto">
              <a:spcBef>
                <a:spcPts val="0"/>
              </a:spcBef>
              <a:spcAft>
                <a:spcPts val="0"/>
              </a:spcAft>
              <a:buFont typeface="Courier New" panose="02070309020205020404" pitchFamily="49" charset="0"/>
              <a:buChar char="o"/>
              <a:defRPr/>
            </a:pPr>
            <a:r>
              <a:rPr lang="en-US" dirty="0"/>
              <a:t>KP.org</a:t>
            </a:r>
          </a:p>
          <a:p>
            <a:pPr marL="627896" lvl="1" indent="-171450" fontAlgn="auto">
              <a:spcBef>
                <a:spcPts val="0"/>
              </a:spcBef>
              <a:spcAft>
                <a:spcPts val="0"/>
              </a:spcAft>
              <a:buFont typeface="Courier New" panose="02070309020205020404" pitchFamily="49" charset="0"/>
              <a:buChar char="o"/>
              <a:defRPr/>
            </a:pPr>
            <a:r>
              <a:rPr lang="en-US" dirty="0"/>
              <a:t>KP mobile app</a:t>
            </a:r>
          </a:p>
          <a:p>
            <a:pPr marL="627896" lvl="1" indent="-171450" fontAlgn="auto">
              <a:spcBef>
                <a:spcPts val="0"/>
              </a:spcBef>
              <a:spcAft>
                <a:spcPts val="0"/>
              </a:spcAft>
              <a:buFont typeface="Courier New" panose="02070309020205020404" pitchFamily="49" charset="0"/>
              <a:buChar char="o"/>
              <a:defRPr/>
            </a:pPr>
            <a:r>
              <a:rPr lang="en-US" dirty="0"/>
              <a:t>Tele-consult appointments</a:t>
            </a:r>
          </a:p>
          <a:p>
            <a:pPr marL="627896" lvl="1" indent="-171450" fontAlgn="auto">
              <a:spcBef>
                <a:spcPts val="0"/>
              </a:spcBef>
              <a:spcAft>
                <a:spcPts val="0"/>
              </a:spcAft>
              <a:buFont typeface="Courier New" panose="02070309020205020404" pitchFamily="49" charset="0"/>
              <a:buChar char="o"/>
              <a:defRPr/>
            </a:pPr>
            <a:r>
              <a:rPr lang="en-US" dirty="0"/>
              <a:t>Target retail clinics</a:t>
            </a:r>
          </a:p>
          <a:p>
            <a:pPr marL="171450" indent="-171450" fontAlgn="auto">
              <a:spcBef>
                <a:spcPts val="0"/>
              </a:spcBef>
              <a:spcAft>
                <a:spcPts val="0"/>
              </a:spcAft>
              <a:buFont typeface="Arial" panose="020B0604020202020204" pitchFamily="34" charset="0"/>
              <a:buChar char="•"/>
              <a:defRPr/>
            </a:pPr>
            <a:endParaRPr lang="en-US" dirty="0"/>
          </a:p>
          <a:p>
            <a:pPr marL="171450" indent="-171450" fontAlgn="auto">
              <a:spcBef>
                <a:spcPts val="0"/>
              </a:spcBef>
              <a:spcAft>
                <a:spcPts val="0"/>
              </a:spcAft>
              <a:buFont typeface="Arial" panose="020B0604020202020204" pitchFamily="34" charset="0"/>
              <a:buChar char="•"/>
              <a:defRPr/>
            </a:pPr>
            <a:r>
              <a:rPr lang="en-US" dirty="0"/>
              <a:t>As we evolve </a:t>
            </a:r>
            <a:r>
              <a:rPr lang="en-US" i="1" dirty="0"/>
              <a:t>where</a:t>
            </a:r>
            <a:r>
              <a:rPr lang="en-US" dirty="0"/>
              <a:t> and </a:t>
            </a:r>
            <a:r>
              <a:rPr lang="en-US" i="1" dirty="0"/>
              <a:t>how </a:t>
            </a:r>
            <a:r>
              <a:rPr lang="en-US" dirty="0"/>
              <a:t>we deliver care via new patient care settings and virtual visits, the </a:t>
            </a:r>
            <a:r>
              <a:rPr lang="en-US" i="1" dirty="0"/>
              <a:t>kind of care</a:t>
            </a:r>
            <a:r>
              <a:rPr lang="en-US" dirty="0"/>
              <a:t> we provide is also expanding to include environmental and behavioral factors impacting health outside KP’s walls. </a:t>
            </a:r>
          </a:p>
          <a:p>
            <a:pPr fontAlgn="auto">
              <a:spcBef>
                <a:spcPts val="0"/>
              </a:spcBef>
              <a:spcAft>
                <a:spcPts val="0"/>
              </a:spcAft>
              <a:defRPr/>
            </a:pPr>
            <a:endParaRPr 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DC75F4D-6359-404E-97D3-CF8A8E09CDC6}" type="slidenum">
              <a:rPr lang="en-US"/>
              <a:pPr/>
              <a:t>2</a:t>
            </a:fld>
            <a:endParaRPr lang="en-US"/>
          </a:p>
        </p:txBody>
      </p:sp>
    </p:spTree>
    <p:extLst>
      <p:ext uri="{BB962C8B-B14F-4D97-AF65-F5344CB8AC3E}">
        <p14:creationId xmlns:p14="http://schemas.microsoft.com/office/powerpoint/2010/main" val="1949478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dirty="0">
                <a:solidFill>
                  <a:sysClr val="window" lastClr="FFFFFF"/>
                </a:solidFill>
                <a:latin typeface="Helvetica"/>
                <a:cs typeface="Helvetica"/>
              </a:rPr>
              <a:t>Learning these Critical Skills will give us the tools we need to effectively meet changes in our workplace. That’s called career resiliency. It’s important to build up our career resiliency “muscles” because:</a:t>
            </a:r>
          </a:p>
          <a:p>
            <a:pPr marL="171450" indent="-171450" fontAlgn="auto">
              <a:spcBef>
                <a:spcPts val="0"/>
              </a:spcBef>
              <a:spcAft>
                <a:spcPts val="0"/>
              </a:spcAft>
              <a:buFont typeface="Arial" panose="020B0604020202020204" pitchFamily="34" charset="0"/>
              <a:buChar char="•"/>
              <a:defRPr/>
            </a:pPr>
            <a:r>
              <a:rPr lang="en-US" dirty="0"/>
              <a:t>Kaiser Permanente is constantly innovating.</a:t>
            </a:r>
          </a:p>
          <a:p>
            <a:pPr marL="171450" indent="-171450" fontAlgn="auto">
              <a:spcBef>
                <a:spcPts val="0"/>
              </a:spcBef>
              <a:spcAft>
                <a:spcPts val="0"/>
              </a:spcAft>
              <a:buFont typeface="Arial" panose="020B0604020202020204" pitchFamily="34" charset="0"/>
              <a:buChar char="•"/>
              <a:defRPr/>
            </a:pPr>
            <a:r>
              <a:rPr lang="en-US" dirty="0"/>
              <a:t>Healthcare is constantly changing.</a:t>
            </a:r>
          </a:p>
          <a:p>
            <a:pPr marL="171450" indent="-171450" fontAlgn="auto">
              <a:spcBef>
                <a:spcPts val="0"/>
              </a:spcBef>
              <a:spcAft>
                <a:spcPts val="0"/>
              </a:spcAft>
              <a:buFont typeface="Arial" panose="020B0604020202020204" pitchFamily="34" charset="0"/>
              <a:buChar char="•"/>
              <a:defRPr/>
            </a:pPr>
            <a:r>
              <a:rPr lang="en-US" dirty="0"/>
              <a:t>Technology is constantly being updated.</a:t>
            </a:r>
          </a:p>
          <a:p>
            <a:pPr marL="171450" indent="-171450" fontAlgn="auto">
              <a:spcBef>
                <a:spcPts val="0"/>
              </a:spcBef>
              <a:spcAft>
                <a:spcPts val="0"/>
              </a:spcAft>
              <a:buFont typeface="Arial" panose="020B0604020202020204" pitchFamily="34" charset="0"/>
              <a:buChar char="•"/>
              <a:defRPr/>
            </a:pPr>
            <a:r>
              <a:rPr lang="en-US" dirty="0"/>
              <a:t>We need to constantly be developing, too. </a:t>
            </a:r>
          </a:p>
          <a:p>
            <a:pPr fontAlgn="auto">
              <a:spcBef>
                <a:spcPts val="0"/>
              </a:spcBef>
              <a:spcAft>
                <a:spcPts val="0"/>
              </a:spcAft>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6601F0A-8797-43F3-B386-B98D68C57A5A}" type="slidenum">
              <a:rPr lang="en-US"/>
              <a:pPr/>
              <a:t>13</a:t>
            </a:fld>
            <a:endParaRPr lang="en-US"/>
          </a:p>
        </p:txBody>
      </p:sp>
    </p:spTree>
    <p:extLst>
      <p:ext uri="{BB962C8B-B14F-4D97-AF65-F5344CB8AC3E}">
        <p14:creationId xmlns:p14="http://schemas.microsoft.com/office/powerpoint/2010/main" val="306276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Now’s let’s talk about the changes we’re seeing in our workplace.</a:t>
            </a:r>
          </a:p>
          <a:p>
            <a:pPr>
              <a:spcBef>
                <a:spcPct val="0"/>
              </a:spcBef>
            </a:pPr>
            <a:endParaRPr lang="en-US"/>
          </a:p>
          <a:p>
            <a:pPr>
              <a:spcBef>
                <a:spcPct val="0"/>
              </a:spcBef>
            </a:pPr>
            <a:r>
              <a:rPr lang="en-US"/>
              <a:t>(Ask audience to respond to questions on the slide. Flipchart responses, create action items, and follow up with the team during a staff huddle or meeting).</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C649DF4-4758-4FAC-998E-5F887E18D772}" type="slidenum">
              <a:rPr lang="en-US"/>
              <a:pPr/>
              <a:t>14</a:t>
            </a:fld>
            <a:endParaRPr lang="en-US"/>
          </a:p>
        </p:txBody>
      </p:sp>
    </p:spTree>
    <p:extLst>
      <p:ext uri="{BB962C8B-B14F-4D97-AF65-F5344CB8AC3E}">
        <p14:creationId xmlns:p14="http://schemas.microsoft.com/office/powerpoint/2010/main" val="296458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26DF648-A1C1-4984-8578-E4D364FB2D19}" type="slidenum">
              <a:rPr lang="en-US"/>
              <a:pPr/>
              <a:t>15</a:t>
            </a:fld>
            <a:endParaRPr lang="en-US"/>
          </a:p>
        </p:txBody>
      </p:sp>
    </p:spTree>
    <p:extLst>
      <p:ext uri="{BB962C8B-B14F-4D97-AF65-F5344CB8AC3E}">
        <p14:creationId xmlns:p14="http://schemas.microsoft.com/office/powerpoint/2010/main" val="104032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defTabSz="912983" fontAlgn="auto">
              <a:spcBef>
                <a:spcPts val="0"/>
              </a:spcBef>
              <a:spcAft>
                <a:spcPts val="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In response to these changes, the Southern California Jobs of the Future Committee was formed to bring together labor and management to better align staffing with KP’s needs. </a:t>
            </a:r>
          </a:p>
          <a:p>
            <a:pPr marL="171450" indent="-171450" defTabSz="912983" fontAlgn="auto">
              <a:spcBef>
                <a:spcPts val="0"/>
              </a:spcBef>
              <a:spcAft>
                <a:spcPts val="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As a result, we have created new roles and expanded others.  </a:t>
            </a:r>
          </a:p>
          <a:p>
            <a:pPr marL="171450" indent="-171450" defTabSz="912983" fontAlgn="auto">
              <a:spcBef>
                <a:spcPts val="0"/>
              </a:spcBef>
              <a:spcAft>
                <a:spcPts val="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Let me share some examples with you. </a:t>
            </a:r>
          </a:p>
          <a:p>
            <a:pPr marL="171450" indent="-171450" fontAlgn="auto">
              <a:spcBef>
                <a:spcPts val="0"/>
              </a:spcBef>
              <a:spcAft>
                <a:spcPts val="0"/>
              </a:spcAft>
              <a:buFont typeface="Arial" panose="020B0604020202020204" pitchFamily="34" charset="0"/>
              <a:buChar char="•"/>
              <a:defRPr/>
            </a:pPr>
            <a:endParaRPr lang="en-US" dirty="0"/>
          </a:p>
          <a:p>
            <a:pPr marL="171450" indent="-171450" fontAlgn="auto">
              <a:spcBef>
                <a:spcPts val="0"/>
              </a:spcBef>
              <a:spcAft>
                <a:spcPts val="0"/>
              </a:spcAft>
              <a:buFont typeface="Arial" panose="020B0604020202020204" pitchFamily="34" charset="0"/>
              <a:buChar char="•"/>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C2ADB2D-CC6E-4E26-9058-D0F0A878A61B}" type="slidenum">
              <a:rPr lang="en-US"/>
              <a:pPr/>
              <a:t>4</a:t>
            </a:fld>
            <a:endParaRPr lang="en-US"/>
          </a:p>
        </p:txBody>
      </p:sp>
    </p:spTree>
    <p:extLst>
      <p:ext uri="{BB962C8B-B14F-4D97-AF65-F5344CB8AC3E}">
        <p14:creationId xmlns:p14="http://schemas.microsoft.com/office/powerpoint/2010/main" val="428121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p:txBody>
          <a:bodyPr/>
          <a:lstStyle/>
          <a:p>
            <a:pPr marL="171450" indent="-171450" fontAlgn="auto">
              <a:spcBef>
                <a:spcPts val="0"/>
              </a:spcBef>
              <a:spcAft>
                <a:spcPts val="0"/>
              </a:spcAft>
              <a:buFontTx/>
              <a:buChar char="-"/>
              <a:defRPr/>
            </a:pPr>
            <a:r>
              <a:rPr lang="en-US" dirty="0"/>
              <a:t>Here’s an example of a role that has expanded. </a:t>
            </a:r>
          </a:p>
          <a:p>
            <a:pPr marL="171450" indent="-171450" fontAlgn="auto">
              <a:spcBef>
                <a:spcPts val="0"/>
              </a:spcBef>
              <a:spcAft>
                <a:spcPts val="0"/>
              </a:spcAft>
              <a:buFontTx/>
              <a:buChar char="-"/>
              <a:defRPr/>
            </a:pPr>
            <a:r>
              <a:rPr lang="en-US" dirty="0"/>
              <a:t> The receptionist of the future is:</a:t>
            </a:r>
          </a:p>
          <a:p>
            <a:pPr marL="171450" indent="-171450" fontAlgn="auto">
              <a:spcBef>
                <a:spcPts val="0"/>
              </a:spcBef>
              <a:spcAft>
                <a:spcPts val="0"/>
              </a:spcAft>
              <a:buFontTx/>
              <a:buChar char="-"/>
              <a:defRPr/>
            </a:pPr>
            <a:r>
              <a:rPr lang="en-US" dirty="0"/>
              <a:t> tech-empowered</a:t>
            </a:r>
          </a:p>
          <a:p>
            <a:pPr marL="171450" indent="-171450" fontAlgn="auto">
              <a:spcBef>
                <a:spcPts val="0"/>
              </a:spcBef>
              <a:spcAft>
                <a:spcPts val="0"/>
              </a:spcAft>
              <a:buFontTx/>
              <a:buChar char="-"/>
              <a:defRPr/>
            </a:pPr>
            <a:r>
              <a:rPr lang="en-US" dirty="0"/>
              <a:t> customer-oriented, knows how to problem-solve and owns the space of service. </a:t>
            </a:r>
          </a:p>
          <a:p>
            <a:pPr fontAlgn="auto">
              <a:spcBef>
                <a:spcPts val="0"/>
              </a:spcBef>
              <a:spcAft>
                <a:spcPts val="0"/>
              </a:spcAft>
              <a:defRPr/>
            </a:pPr>
            <a:r>
              <a:rPr lang="en-US" dirty="0"/>
              <a:t> </a:t>
            </a:r>
          </a:p>
          <a:p>
            <a:pPr fontAlgn="auto">
              <a:spcBef>
                <a:spcPts val="0"/>
              </a:spcBef>
              <a:spcAft>
                <a:spcPts val="0"/>
              </a:spcAft>
              <a:defRPr/>
            </a:pPr>
            <a:r>
              <a:rPr lang="en-US" altLang="en-US" b="1" dirty="0">
                <a:latin typeface="Arial" panose="020B0604020202020204" pitchFamily="34" charset="0"/>
                <a:cs typeface="Arial" panose="020B0604020202020204" pitchFamily="34" charset="0"/>
              </a:rPr>
              <a:t>Discussion Question</a:t>
            </a:r>
            <a:r>
              <a:rPr lang="en-US" altLang="en-US" dirty="0">
                <a:latin typeface="Arial" panose="020B0604020202020204" pitchFamily="34" charset="0"/>
                <a:cs typeface="Arial" panose="020B0604020202020204" pitchFamily="34" charset="0"/>
              </a:rPr>
              <a:t>: Do you see this expanded role in our facility? Are there other roles that are evolving in our workplace?</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5513">
              <a:defRPr>
                <a:solidFill>
                  <a:schemeClr val="tx1"/>
                </a:solidFill>
                <a:latin typeface="Calibri" panose="020F0502020204030204" pitchFamily="34" charset="0"/>
              </a:defRPr>
            </a:lvl1pPr>
            <a:lvl2pPr marL="742950" indent="-285750" defTabSz="925513">
              <a:defRPr>
                <a:solidFill>
                  <a:schemeClr val="tx1"/>
                </a:solidFill>
                <a:latin typeface="Calibri" panose="020F0502020204030204" pitchFamily="34" charset="0"/>
              </a:defRPr>
            </a:lvl2pPr>
            <a:lvl3pPr marL="1143000" indent="-228600" defTabSz="925513">
              <a:defRPr>
                <a:solidFill>
                  <a:schemeClr val="tx1"/>
                </a:solidFill>
                <a:latin typeface="Calibri" panose="020F0502020204030204" pitchFamily="34" charset="0"/>
              </a:defRPr>
            </a:lvl3pPr>
            <a:lvl4pPr marL="1600200" indent="-228600" defTabSz="925513">
              <a:defRPr>
                <a:solidFill>
                  <a:schemeClr val="tx1"/>
                </a:solidFill>
                <a:latin typeface="Calibri" panose="020F0502020204030204" pitchFamily="34" charset="0"/>
              </a:defRPr>
            </a:lvl4pPr>
            <a:lvl5pPr marL="2057400" indent="-228600" defTabSz="925513">
              <a:defRPr>
                <a:solidFill>
                  <a:schemeClr val="tx1"/>
                </a:solidFill>
                <a:latin typeface="Calibri" panose="020F0502020204030204" pitchFamily="34" charset="0"/>
              </a:defRPr>
            </a:lvl5pPr>
            <a:lvl6pPr marL="2514600" indent="-228600" defTabSz="925513" eaLnBrk="0" fontAlgn="base" hangingPunct="0">
              <a:spcBef>
                <a:spcPct val="0"/>
              </a:spcBef>
              <a:spcAft>
                <a:spcPct val="0"/>
              </a:spcAft>
              <a:defRPr>
                <a:solidFill>
                  <a:schemeClr val="tx1"/>
                </a:solidFill>
                <a:latin typeface="Calibri" panose="020F0502020204030204" pitchFamily="34" charset="0"/>
              </a:defRPr>
            </a:lvl6pPr>
            <a:lvl7pPr marL="2971800" indent="-228600" defTabSz="925513" eaLnBrk="0" fontAlgn="base" hangingPunct="0">
              <a:spcBef>
                <a:spcPct val="0"/>
              </a:spcBef>
              <a:spcAft>
                <a:spcPct val="0"/>
              </a:spcAft>
              <a:defRPr>
                <a:solidFill>
                  <a:schemeClr val="tx1"/>
                </a:solidFill>
                <a:latin typeface="Calibri" panose="020F0502020204030204" pitchFamily="34" charset="0"/>
              </a:defRPr>
            </a:lvl7pPr>
            <a:lvl8pPr marL="3429000" indent="-228600" defTabSz="925513" eaLnBrk="0" fontAlgn="base" hangingPunct="0">
              <a:spcBef>
                <a:spcPct val="0"/>
              </a:spcBef>
              <a:spcAft>
                <a:spcPct val="0"/>
              </a:spcAft>
              <a:defRPr>
                <a:solidFill>
                  <a:schemeClr val="tx1"/>
                </a:solidFill>
                <a:latin typeface="Calibri" panose="020F0502020204030204" pitchFamily="34" charset="0"/>
              </a:defRPr>
            </a:lvl8pPr>
            <a:lvl9pPr marL="3886200" indent="-228600" defTabSz="925513" eaLnBrk="0" fontAlgn="base" hangingPunct="0">
              <a:spcBef>
                <a:spcPct val="0"/>
              </a:spcBef>
              <a:spcAft>
                <a:spcPct val="0"/>
              </a:spcAft>
              <a:defRPr>
                <a:solidFill>
                  <a:schemeClr val="tx1"/>
                </a:solidFill>
                <a:latin typeface="Calibri" panose="020F0502020204030204" pitchFamily="34" charset="0"/>
              </a:defRPr>
            </a:lvl9pPr>
          </a:lstStyle>
          <a:p>
            <a:fld id="{200FA3B5-47F3-42B0-8420-B120796083D3}" type="slidenum">
              <a:rPr lang="en-US" altLang="en-US" sz="1000">
                <a:latin typeface="Arial" panose="020B0604020202020204" pitchFamily="34" charset="0"/>
                <a:cs typeface="Arial" panose="020B0604020202020204" pitchFamily="34" charset="0"/>
              </a:rPr>
              <a:pPr/>
              <a:t>5</a:t>
            </a:fld>
            <a:endParaRPr lang="en-US"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16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multi-functional health care worker is a new role that was created to provide care in our newest Medical Office Buildings. </a:t>
            </a:r>
          </a:p>
          <a:p>
            <a:pPr marL="171450" indent="-171450" fontAlgn="auto">
              <a:spcBef>
                <a:spcPts val="0"/>
              </a:spcBef>
              <a:spcAft>
                <a:spcPts val="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These office buildings are based on a concept called Reimagining Ambulatory Design. It’s called “RAD” for short.</a:t>
            </a:r>
          </a:p>
          <a:p>
            <a:pPr marL="171450" indent="-171450" fontAlgn="auto">
              <a:spcBef>
                <a:spcPts val="0"/>
              </a:spcBef>
              <a:spcAft>
                <a:spcPts val="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RAD facilities have unique features. They are:</a:t>
            </a:r>
          </a:p>
          <a:p>
            <a:pPr lvl="1" fontAlgn="auto">
              <a:spcBef>
                <a:spcPts val="0"/>
              </a:spcBef>
              <a:spcAft>
                <a:spcPts val="0"/>
              </a:spcAft>
              <a:buFont typeface="Arial" panose="020B0604020202020204" pitchFamily="34" charset="0"/>
              <a:buChar char="•"/>
              <a:defRPr/>
            </a:pPr>
            <a:r>
              <a:rPr lang="en-US" altLang="en-US" sz="1275" dirty="0"/>
              <a:t>designed to support complex and more involved outpatient care</a:t>
            </a:r>
          </a:p>
          <a:p>
            <a:pPr lvl="1" fontAlgn="auto">
              <a:spcBef>
                <a:spcPts val="0"/>
              </a:spcBef>
              <a:spcAft>
                <a:spcPts val="0"/>
              </a:spcAft>
              <a:buFont typeface="Arial" panose="020B0604020202020204" pitchFamily="34" charset="0"/>
              <a:buChar char="•"/>
              <a:defRPr/>
            </a:pPr>
            <a:r>
              <a:rPr lang="en-US" altLang="en-US" sz="1275" dirty="0"/>
              <a:t>have small, flexible spaces</a:t>
            </a:r>
          </a:p>
          <a:p>
            <a:pPr lvl="1" fontAlgn="auto">
              <a:spcBef>
                <a:spcPts val="0"/>
              </a:spcBef>
              <a:spcAft>
                <a:spcPts val="0"/>
              </a:spcAft>
              <a:buFont typeface="Arial" panose="020B0604020202020204" pitchFamily="34" charset="0"/>
              <a:buChar char="•"/>
              <a:defRPr/>
            </a:pPr>
            <a:r>
              <a:rPr lang="en-US" altLang="en-US" sz="1275" dirty="0"/>
              <a:t>use increased technology</a:t>
            </a:r>
          </a:p>
          <a:p>
            <a:pPr lvl="1" fontAlgn="auto">
              <a:spcBef>
                <a:spcPts val="0"/>
              </a:spcBef>
              <a:spcAft>
                <a:spcPts val="0"/>
              </a:spcAft>
              <a:buFont typeface="Arial" panose="020B0604020202020204" pitchFamily="34" charset="0"/>
              <a:buChar char="•"/>
              <a:defRPr/>
            </a:pPr>
            <a:r>
              <a:rPr lang="en-US" altLang="en-US" sz="1275" dirty="0"/>
              <a:t>support the use of </a:t>
            </a:r>
            <a:r>
              <a:rPr lang="en-US" altLang="en-US" sz="1275" dirty="0" err="1"/>
              <a:t>tele</a:t>
            </a:r>
            <a:r>
              <a:rPr lang="en-US" altLang="en-US" sz="1275" dirty="0"/>
              <a:t>-consult visits  </a:t>
            </a:r>
          </a:p>
          <a:p>
            <a:pPr fontAlgn="auto">
              <a:spcBef>
                <a:spcPts val="0"/>
              </a:spcBef>
              <a:spcAft>
                <a:spcPts val="0"/>
              </a:spcAft>
              <a:buFont typeface="Arial" panose="020B0604020202020204" pitchFamily="34" charset="0"/>
              <a:buNone/>
              <a:defRPr/>
            </a:pPr>
            <a:endParaRPr lang="en-US" altLang="en-US" sz="1275" dirty="0"/>
          </a:p>
          <a:p>
            <a:pPr fontAlgn="auto">
              <a:spcBef>
                <a:spcPts val="0"/>
              </a:spcBef>
              <a:spcAft>
                <a:spcPts val="0"/>
              </a:spcAft>
              <a:buFont typeface="Arial" panose="020B0604020202020204" pitchFamily="34" charset="0"/>
              <a:buNone/>
              <a:defRPr/>
            </a:pPr>
            <a:r>
              <a:rPr lang="en-US" altLang="en-US" sz="1275" dirty="0"/>
              <a:t>The resulting workforce impact called for the creation of a </a:t>
            </a:r>
            <a:r>
              <a:rPr lang="en-US" altLang="en-US" sz="1275" dirty="0">
                <a:solidFill>
                  <a:schemeClr val="tx2"/>
                </a:solidFill>
              </a:rPr>
              <a:t>Multi-functional Health Care Worker</a:t>
            </a:r>
            <a:r>
              <a:rPr lang="en-US" altLang="en-US" sz="1275" b="1" dirty="0">
                <a:solidFill>
                  <a:schemeClr val="tx2"/>
                </a:solidFill>
              </a:rPr>
              <a:t>.</a:t>
            </a:r>
          </a:p>
          <a:p>
            <a:pPr fontAlgn="auto">
              <a:spcBef>
                <a:spcPts val="0"/>
              </a:spcBef>
              <a:spcAft>
                <a:spcPts val="0"/>
              </a:spcAft>
              <a:buFont typeface="Arial" panose="020B0604020202020204" pitchFamily="34" charset="0"/>
              <a:buNone/>
              <a:defRPr/>
            </a:pPr>
            <a:endParaRPr lang="en-US" altLang="en-US" sz="1275" b="1" dirty="0">
              <a:solidFill>
                <a:schemeClr val="tx2"/>
              </a:solidFill>
            </a:endParaRPr>
          </a:p>
          <a:p>
            <a:pPr fontAlgn="auto">
              <a:spcBef>
                <a:spcPts val="0"/>
              </a:spcBef>
              <a:spcAft>
                <a:spcPts val="0"/>
              </a:spcAft>
              <a:buFont typeface="Arial" panose="020B0604020202020204" pitchFamily="34" charset="0"/>
              <a:buNone/>
              <a:defRPr/>
            </a:pPr>
            <a:r>
              <a:rPr lang="en-US" altLang="en-US" sz="1275" b="1" dirty="0">
                <a:solidFill>
                  <a:schemeClr val="tx2"/>
                </a:solidFill>
              </a:rPr>
              <a:t>The Multifunctional health care worker:</a:t>
            </a:r>
          </a:p>
          <a:p>
            <a:pPr lvl="1" fontAlgn="auto">
              <a:spcBef>
                <a:spcPts val="0"/>
              </a:spcBef>
              <a:spcAft>
                <a:spcPts val="0"/>
              </a:spcAft>
              <a:buFont typeface="Arial" panose="020B0604020202020204" pitchFamily="34" charset="0"/>
              <a:buChar char="•"/>
              <a:defRPr/>
            </a:pPr>
            <a:r>
              <a:rPr lang="en-US" altLang="en-US" sz="1275" dirty="0"/>
              <a:t>Performs the core duties of an MA or LVN with additional duties:.</a:t>
            </a:r>
          </a:p>
          <a:p>
            <a:pPr lvl="1" fontAlgn="auto">
              <a:spcBef>
                <a:spcPts val="0"/>
              </a:spcBef>
              <a:spcAft>
                <a:spcPts val="0"/>
              </a:spcAft>
              <a:buFont typeface="Arial" panose="020B0604020202020204" pitchFamily="34" charset="0"/>
              <a:buChar char="•"/>
              <a:defRPr/>
            </a:pPr>
            <a:r>
              <a:rPr lang="en-US" altLang="en-US" sz="1275" dirty="0"/>
              <a:t>They provide back office support</a:t>
            </a:r>
          </a:p>
          <a:p>
            <a:pPr lvl="1" fontAlgn="auto">
              <a:spcBef>
                <a:spcPts val="0"/>
              </a:spcBef>
              <a:spcAft>
                <a:spcPts val="0"/>
              </a:spcAft>
              <a:buFont typeface="Arial" panose="020B0604020202020204" pitchFamily="34" charset="0"/>
              <a:buChar char="•"/>
              <a:defRPr/>
            </a:pPr>
            <a:r>
              <a:rPr lang="en-US" altLang="en-US" sz="1275" dirty="0"/>
              <a:t> do blood draws </a:t>
            </a:r>
          </a:p>
          <a:p>
            <a:pPr lvl="1" fontAlgn="auto">
              <a:spcBef>
                <a:spcPts val="0"/>
              </a:spcBef>
              <a:spcAft>
                <a:spcPts val="0"/>
              </a:spcAft>
              <a:buFont typeface="Arial" panose="020B0604020202020204" pitchFamily="34" charset="0"/>
              <a:buChar char="•"/>
              <a:defRPr/>
            </a:pPr>
            <a:r>
              <a:rPr lang="en-US" altLang="en-US" sz="1275" dirty="0"/>
              <a:t>Perform limited x-rays</a:t>
            </a:r>
          </a:p>
          <a:p>
            <a:pPr lvl="1" fontAlgn="auto">
              <a:spcBef>
                <a:spcPts val="0"/>
              </a:spcBef>
              <a:spcAft>
                <a:spcPts val="0"/>
              </a:spcAft>
              <a:buFont typeface="Arial" panose="020B0604020202020204" pitchFamily="34" charset="0"/>
              <a:buChar char="•"/>
              <a:defRPr/>
            </a:pPr>
            <a:r>
              <a:rPr lang="en-US" altLang="en-US" sz="1275" dirty="0"/>
              <a:t> serve as receptionists </a:t>
            </a:r>
          </a:p>
          <a:p>
            <a:pPr lvl="1" fontAlgn="auto">
              <a:spcBef>
                <a:spcPts val="0"/>
              </a:spcBef>
              <a:spcAft>
                <a:spcPts val="0"/>
              </a:spcAft>
              <a:buFont typeface="Arial" panose="020B0604020202020204" pitchFamily="34" charset="0"/>
              <a:buChar char="•"/>
              <a:defRPr/>
            </a:pPr>
            <a:endParaRPr lang="en-US" altLang="en-US" sz="1275" dirty="0"/>
          </a:p>
          <a:p>
            <a:pPr fontAlgn="auto">
              <a:spcBef>
                <a:spcPts val="0"/>
              </a:spcBef>
              <a:spcAft>
                <a:spcPts val="0"/>
              </a:spcAft>
              <a:buFont typeface="Arial" panose="020B0604020202020204" pitchFamily="34" charset="0"/>
              <a:buChar char="•"/>
              <a:defRPr/>
            </a:pPr>
            <a:r>
              <a:rPr lang="en-US" altLang="en-US" sz="1275" dirty="0"/>
              <a:t>This role requires someone who is:</a:t>
            </a:r>
          </a:p>
          <a:p>
            <a:pPr lvl="1" fontAlgn="auto">
              <a:spcBef>
                <a:spcPts val="0"/>
              </a:spcBef>
              <a:spcAft>
                <a:spcPts val="0"/>
              </a:spcAft>
              <a:buFont typeface="Arial" panose="020B0604020202020204" pitchFamily="34" charset="0"/>
              <a:buChar char="•"/>
              <a:defRPr/>
            </a:pPr>
            <a:r>
              <a:rPr lang="en-US" altLang="en-US" sz="1275" dirty="0"/>
              <a:t>cross-trained and flexible </a:t>
            </a:r>
          </a:p>
          <a:p>
            <a:pPr lvl="1" fontAlgn="auto">
              <a:spcBef>
                <a:spcPts val="0"/>
              </a:spcBef>
              <a:spcAft>
                <a:spcPts val="0"/>
              </a:spcAft>
              <a:buFont typeface="Arial" panose="020B0604020202020204" pitchFamily="34" charset="0"/>
              <a:buChar char="•"/>
              <a:defRPr/>
            </a:pPr>
            <a:r>
              <a:rPr lang="en-US" altLang="en-US" sz="1275" dirty="0"/>
              <a:t>Able to adapt to changes in work flow and volume</a:t>
            </a:r>
          </a:p>
          <a:p>
            <a:pPr lvl="1" fontAlgn="auto">
              <a:spcBef>
                <a:spcPts val="0"/>
              </a:spcBef>
              <a:spcAft>
                <a:spcPts val="0"/>
              </a:spcAft>
              <a:buFont typeface="Arial" panose="020B0604020202020204" pitchFamily="34" charset="0"/>
              <a:buChar char="•"/>
              <a:defRPr/>
            </a:pPr>
            <a:r>
              <a:rPr lang="en-US" altLang="en-US" sz="1275" dirty="0"/>
              <a:t>Tech savvy </a:t>
            </a:r>
          </a:p>
          <a:p>
            <a:pPr lvl="1" fontAlgn="auto">
              <a:spcBef>
                <a:spcPts val="0"/>
              </a:spcBef>
              <a:spcAft>
                <a:spcPts val="0"/>
              </a:spcAft>
              <a:buFont typeface="Arial" panose="020B0604020202020204" pitchFamily="34" charset="0"/>
              <a:buChar char="•"/>
              <a:defRPr/>
            </a:pPr>
            <a:r>
              <a:rPr lang="en-US" altLang="en-US" sz="1275" dirty="0"/>
              <a:t>Team-player and collaborator </a:t>
            </a:r>
          </a:p>
          <a:p>
            <a:pPr fontAlgn="auto">
              <a:spcBef>
                <a:spcPts val="0"/>
              </a:spcBef>
              <a:spcAft>
                <a:spcPts val="0"/>
              </a:spcAft>
              <a:defRPr/>
            </a:pPr>
            <a:endParaRPr lang="en-US" altLang="en-US" dirty="0">
              <a:latin typeface="Arial" panose="020B0604020202020204" pitchFamily="34" charset="0"/>
              <a:cs typeface="Arial" panose="020B0604020202020204" pitchFamily="34" charset="0"/>
            </a:endParaRPr>
          </a:p>
          <a:p>
            <a:pPr fontAlgn="auto">
              <a:spcBef>
                <a:spcPts val="0"/>
              </a:spcBef>
              <a:spcAft>
                <a:spcPts val="0"/>
              </a:spcAft>
              <a:defRPr/>
            </a:pPr>
            <a:endParaRPr lang="en-US" altLang="en-US" dirty="0">
              <a:latin typeface="Arial" panose="020B0604020202020204" pitchFamily="34" charset="0"/>
              <a:cs typeface="Arial" panose="020B0604020202020204" pitchFamily="34"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5513">
              <a:defRPr>
                <a:solidFill>
                  <a:schemeClr val="tx1"/>
                </a:solidFill>
                <a:latin typeface="Calibri" panose="020F0502020204030204" pitchFamily="34" charset="0"/>
              </a:defRPr>
            </a:lvl1pPr>
            <a:lvl2pPr marL="742950" indent="-285750" defTabSz="925513">
              <a:defRPr>
                <a:solidFill>
                  <a:schemeClr val="tx1"/>
                </a:solidFill>
                <a:latin typeface="Calibri" panose="020F0502020204030204" pitchFamily="34" charset="0"/>
              </a:defRPr>
            </a:lvl2pPr>
            <a:lvl3pPr marL="1143000" indent="-228600" defTabSz="925513">
              <a:defRPr>
                <a:solidFill>
                  <a:schemeClr val="tx1"/>
                </a:solidFill>
                <a:latin typeface="Calibri" panose="020F0502020204030204" pitchFamily="34" charset="0"/>
              </a:defRPr>
            </a:lvl3pPr>
            <a:lvl4pPr marL="1600200" indent="-228600" defTabSz="925513">
              <a:defRPr>
                <a:solidFill>
                  <a:schemeClr val="tx1"/>
                </a:solidFill>
                <a:latin typeface="Calibri" panose="020F0502020204030204" pitchFamily="34" charset="0"/>
              </a:defRPr>
            </a:lvl4pPr>
            <a:lvl5pPr marL="2057400" indent="-228600" defTabSz="925513">
              <a:defRPr>
                <a:solidFill>
                  <a:schemeClr val="tx1"/>
                </a:solidFill>
                <a:latin typeface="Calibri" panose="020F0502020204030204" pitchFamily="34" charset="0"/>
              </a:defRPr>
            </a:lvl5pPr>
            <a:lvl6pPr marL="2514600" indent="-228600" defTabSz="925513" eaLnBrk="0" fontAlgn="base" hangingPunct="0">
              <a:spcBef>
                <a:spcPct val="0"/>
              </a:spcBef>
              <a:spcAft>
                <a:spcPct val="0"/>
              </a:spcAft>
              <a:defRPr>
                <a:solidFill>
                  <a:schemeClr val="tx1"/>
                </a:solidFill>
                <a:latin typeface="Calibri" panose="020F0502020204030204" pitchFamily="34" charset="0"/>
              </a:defRPr>
            </a:lvl6pPr>
            <a:lvl7pPr marL="2971800" indent="-228600" defTabSz="925513" eaLnBrk="0" fontAlgn="base" hangingPunct="0">
              <a:spcBef>
                <a:spcPct val="0"/>
              </a:spcBef>
              <a:spcAft>
                <a:spcPct val="0"/>
              </a:spcAft>
              <a:defRPr>
                <a:solidFill>
                  <a:schemeClr val="tx1"/>
                </a:solidFill>
                <a:latin typeface="Calibri" panose="020F0502020204030204" pitchFamily="34" charset="0"/>
              </a:defRPr>
            </a:lvl7pPr>
            <a:lvl8pPr marL="3429000" indent="-228600" defTabSz="925513" eaLnBrk="0" fontAlgn="base" hangingPunct="0">
              <a:spcBef>
                <a:spcPct val="0"/>
              </a:spcBef>
              <a:spcAft>
                <a:spcPct val="0"/>
              </a:spcAft>
              <a:defRPr>
                <a:solidFill>
                  <a:schemeClr val="tx1"/>
                </a:solidFill>
                <a:latin typeface="Calibri" panose="020F0502020204030204" pitchFamily="34" charset="0"/>
              </a:defRPr>
            </a:lvl8pPr>
            <a:lvl9pPr marL="3886200" indent="-228600" defTabSz="925513" eaLnBrk="0" fontAlgn="base" hangingPunct="0">
              <a:spcBef>
                <a:spcPct val="0"/>
              </a:spcBef>
              <a:spcAft>
                <a:spcPct val="0"/>
              </a:spcAft>
              <a:defRPr>
                <a:solidFill>
                  <a:schemeClr val="tx1"/>
                </a:solidFill>
                <a:latin typeface="Calibri" panose="020F0502020204030204" pitchFamily="34" charset="0"/>
              </a:defRPr>
            </a:lvl9pPr>
          </a:lstStyle>
          <a:p>
            <a:fld id="{67294BD1-D2B7-4E04-92FB-CB8579F9C3DC}" type="slidenum">
              <a:rPr lang="en-US" altLang="en-US" sz="1000">
                <a:latin typeface="Arial" panose="020B0604020202020204" pitchFamily="34" charset="0"/>
                <a:cs typeface="Arial" panose="020B0604020202020204" pitchFamily="34" charset="0"/>
              </a:rPr>
              <a:pPr/>
              <a:t>6</a:t>
            </a:fld>
            <a:endParaRPr lang="en-US"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9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71450" indent="-171450">
              <a:spcBef>
                <a:spcPct val="0"/>
              </a:spcBef>
              <a:buFontTx/>
              <a:buChar char="•"/>
            </a:pPr>
            <a:r>
              <a:rPr lang="en-US" altLang="en-US">
                <a:latin typeface="Arial" panose="020B0604020202020204" pitchFamily="34" charset="0"/>
                <a:cs typeface="Arial" panose="020B0604020202020204" pitchFamily="34" charset="0"/>
              </a:rPr>
              <a:t>These new and expanded roles are different but they require the same Critical Skills.</a:t>
            </a:r>
          </a:p>
          <a:p>
            <a:pPr marL="171450" indent="-171450">
              <a:spcBef>
                <a:spcPct val="0"/>
              </a:spcBef>
              <a:buFontTx/>
              <a:buChar char="•"/>
            </a:pPr>
            <a:endParaRPr lang="en-US" altLang="en-US">
              <a:latin typeface="Arial" panose="020B0604020202020204" pitchFamily="34" charset="0"/>
              <a:cs typeface="Arial" panose="020B0604020202020204" pitchFamily="34" charset="0"/>
            </a:endParaRPr>
          </a:p>
          <a:p>
            <a:pPr marL="171450" indent="-171450">
              <a:spcBef>
                <a:spcPct val="0"/>
              </a:spcBef>
              <a:buFontTx/>
              <a:buChar char="•"/>
            </a:pPr>
            <a:r>
              <a:rPr lang="en-US" altLang="en-US">
                <a:latin typeface="Arial" panose="020B0604020202020204" pitchFamily="34" charset="0"/>
                <a:cs typeface="Arial" panose="020B0604020202020204" pitchFamily="34" charset="0"/>
              </a:rPr>
              <a:t>National Workforce Planning and Development identified these Critical Skills as the foundation for all future KP employees. They are:</a:t>
            </a:r>
          </a:p>
          <a:p>
            <a:pPr marL="171450" indent="-171450">
              <a:spcBef>
                <a:spcPct val="0"/>
              </a:spcBef>
            </a:pPr>
            <a:endParaRPr lang="en-US" altLang="en-US">
              <a:latin typeface="Arial" panose="020B0604020202020204" pitchFamily="34" charset="0"/>
              <a:cs typeface="Arial" panose="020B0604020202020204" pitchFamily="34" charset="0"/>
            </a:endParaRPr>
          </a:p>
          <a:p>
            <a:pPr marL="171450" indent="-171450">
              <a:spcBef>
                <a:spcPct val="0"/>
              </a:spcBef>
              <a:buFontTx/>
              <a:buChar char="•"/>
            </a:pPr>
            <a:r>
              <a:rPr lang="en-US" altLang="en-US" b="1"/>
              <a:t>Consumer Focus</a:t>
            </a:r>
            <a:endParaRPr lang="en-US" altLang="en-US"/>
          </a:p>
          <a:p>
            <a:pPr marL="171450" indent="-171450">
              <a:spcBef>
                <a:spcPct val="0"/>
              </a:spcBef>
              <a:buFontTx/>
              <a:buChar char="•"/>
            </a:pPr>
            <a:r>
              <a:rPr lang="en-US" altLang="en-US" b="1"/>
              <a:t>Digital Fluency</a:t>
            </a:r>
            <a:r>
              <a:rPr lang="en-US" altLang="en-US"/>
              <a:t> </a:t>
            </a:r>
          </a:p>
          <a:p>
            <a:pPr marL="171450" indent="-171450">
              <a:spcBef>
                <a:spcPct val="0"/>
              </a:spcBef>
              <a:buFontTx/>
              <a:buChar char="•"/>
            </a:pPr>
            <a:r>
              <a:rPr lang="en-US" altLang="en-US" b="1"/>
              <a:t>Collaboration</a:t>
            </a:r>
            <a:r>
              <a:rPr lang="en-US" altLang="en-US"/>
              <a:t> </a:t>
            </a:r>
          </a:p>
          <a:p>
            <a:pPr marL="171450" indent="-171450">
              <a:spcBef>
                <a:spcPct val="0"/>
              </a:spcBef>
              <a:buFontTx/>
              <a:buChar char="•"/>
            </a:pPr>
            <a:r>
              <a:rPr lang="en-US" altLang="en-US" b="1"/>
              <a:t>Process Improvement </a:t>
            </a:r>
            <a:endParaRPr lang="en-US" altLang="en-US"/>
          </a:p>
          <a:p>
            <a:pPr marL="171450" indent="-171450">
              <a:spcBef>
                <a:spcPct val="0"/>
              </a:spcBef>
              <a:buFontTx/>
              <a:buChar char="•"/>
            </a:pPr>
            <a:endParaRPr lang="en-US" altLang="en-US">
              <a:latin typeface="Arial" panose="020B0604020202020204" pitchFamily="34" charset="0"/>
              <a:cs typeface="Arial" panose="020B0604020202020204" pitchFamily="34" charset="0"/>
            </a:endParaRPr>
          </a:p>
          <a:p>
            <a:pPr marL="171450" indent="-171450">
              <a:spcBef>
                <a:spcPct val="0"/>
              </a:spcBef>
              <a:buFontTx/>
              <a:buChar char="•"/>
            </a:pPr>
            <a:r>
              <a:rPr lang="en-US" altLang="en-US"/>
              <a:t>You can find more information about the Critical Skills online at kpcareerplanning.org. Eligible employees can take </a:t>
            </a:r>
            <a:r>
              <a:rPr lang="en-US" altLang="en-US" u="sng"/>
              <a:t>free</a:t>
            </a:r>
            <a:r>
              <a:rPr lang="en-US" altLang="en-US"/>
              <a:t> self-paced courses!</a:t>
            </a:r>
          </a:p>
          <a:p>
            <a:pPr marL="171450" indent="-171450">
              <a:spcBef>
                <a:spcPct val="0"/>
              </a:spcBef>
              <a:buFontTx/>
              <a:buChar char="•"/>
            </a:pPr>
            <a:endParaRPr lang="en-US" altLang="en-US"/>
          </a:p>
          <a:p>
            <a:pPr marL="171450" indent="-171450">
              <a:spcBef>
                <a:spcPct val="0"/>
              </a:spcBef>
              <a:buFontTx/>
              <a:buChar char="•"/>
            </a:pPr>
            <a:endParaRPr lang="en-US" altLang="en-US">
              <a:latin typeface="Arial" panose="020B0604020202020204" pitchFamily="34" charset="0"/>
              <a:cs typeface="Arial" panose="020B0604020202020204" pitchFamily="34" charset="0"/>
            </a:endParaRPr>
          </a:p>
          <a:p>
            <a:pPr marL="171450" indent="-171450">
              <a:spcBef>
                <a:spcPct val="0"/>
              </a:spcBef>
            </a:pPr>
            <a:endParaRPr 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5975CD5-4EC7-4700-B0F6-43F6070E3EE7}" type="slidenum">
              <a:rPr lang="en-US"/>
              <a:pPr/>
              <a:t>8</a:t>
            </a:fld>
            <a:endParaRPr lang="en-US"/>
          </a:p>
        </p:txBody>
      </p:sp>
    </p:spTree>
    <p:extLst>
      <p:ext uri="{BB962C8B-B14F-4D97-AF65-F5344CB8AC3E}">
        <p14:creationId xmlns:p14="http://schemas.microsoft.com/office/powerpoint/2010/main" val="369167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71450" indent="-171450">
              <a:spcBef>
                <a:spcPct val="0"/>
              </a:spcBef>
              <a:buFontTx/>
              <a:buChar char="•"/>
            </a:pPr>
            <a:r>
              <a:rPr lang="en-US" altLang="en-US">
                <a:latin typeface="Arial" panose="020B0604020202020204" pitchFamily="34" charset="0"/>
                <a:cs typeface="Arial" panose="020B0604020202020204" pitchFamily="34" charset="0"/>
              </a:rPr>
              <a:t>These new and expanded roles are different but they require the same Critical Skills.</a:t>
            </a:r>
          </a:p>
          <a:p>
            <a:pPr marL="171450" indent="-171450">
              <a:spcBef>
                <a:spcPct val="0"/>
              </a:spcBef>
              <a:buFontTx/>
              <a:buChar char="•"/>
            </a:pPr>
            <a:endParaRPr lang="en-US" altLang="en-US">
              <a:latin typeface="Arial" panose="020B0604020202020204" pitchFamily="34" charset="0"/>
              <a:cs typeface="Arial" panose="020B0604020202020204" pitchFamily="34" charset="0"/>
            </a:endParaRPr>
          </a:p>
          <a:p>
            <a:pPr marL="171450" indent="-171450">
              <a:spcBef>
                <a:spcPct val="0"/>
              </a:spcBef>
              <a:buFontTx/>
              <a:buChar char="•"/>
            </a:pPr>
            <a:r>
              <a:rPr lang="en-US" altLang="en-US">
                <a:latin typeface="Arial" panose="020B0604020202020204" pitchFamily="34" charset="0"/>
                <a:cs typeface="Arial" panose="020B0604020202020204" pitchFamily="34" charset="0"/>
              </a:rPr>
              <a:t>National Workforce Planning and Development identified these Critical Skills as the foundation for all future KP employees. They are:</a:t>
            </a:r>
          </a:p>
          <a:p>
            <a:pPr marL="171450" indent="-171450">
              <a:spcBef>
                <a:spcPct val="0"/>
              </a:spcBef>
            </a:pPr>
            <a:endParaRPr lang="en-US" altLang="en-US">
              <a:latin typeface="Arial" panose="020B0604020202020204" pitchFamily="34" charset="0"/>
              <a:cs typeface="Arial" panose="020B0604020202020204" pitchFamily="34" charset="0"/>
            </a:endParaRPr>
          </a:p>
          <a:p>
            <a:pPr marL="171450" indent="-171450">
              <a:spcBef>
                <a:spcPct val="0"/>
              </a:spcBef>
              <a:buFontTx/>
              <a:buChar char="•"/>
            </a:pPr>
            <a:r>
              <a:rPr lang="en-US" altLang="en-US" b="1"/>
              <a:t>Consumer Focus</a:t>
            </a:r>
            <a:endParaRPr lang="en-US" altLang="en-US"/>
          </a:p>
          <a:p>
            <a:pPr marL="171450" indent="-171450">
              <a:spcBef>
                <a:spcPct val="0"/>
              </a:spcBef>
              <a:buFontTx/>
              <a:buChar char="•"/>
            </a:pPr>
            <a:r>
              <a:rPr lang="en-US" altLang="en-US" b="1"/>
              <a:t>Digital Fluency</a:t>
            </a:r>
            <a:r>
              <a:rPr lang="en-US" altLang="en-US"/>
              <a:t> </a:t>
            </a:r>
          </a:p>
          <a:p>
            <a:pPr marL="171450" indent="-171450">
              <a:spcBef>
                <a:spcPct val="0"/>
              </a:spcBef>
              <a:buFontTx/>
              <a:buChar char="•"/>
            </a:pPr>
            <a:r>
              <a:rPr lang="en-US" altLang="en-US" b="1"/>
              <a:t>Collaboration</a:t>
            </a:r>
            <a:r>
              <a:rPr lang="en-US" altLang="en-US"/>
              <a:t> </a:t>
            </a:r>
          </a:p>
          <a:p>
            <a:pPr marL="171450" indent="-171450">
              <a:spcBef>
                <a:spcPct val="0"/>
              </a:spcBef>
              <a:buFontTx/>
              <a:buChar char="•"/>
            </a:pPr>
            <a:r>
              <a:rPr lang="en-US" altLang="en-US" b="1"/>
              <a:t>Process Improvement </a:t>
            </a:r>
            <a:endParaRPr lang="en-US" altLang="en-US"/>
          </a:p>
          <a:p>
            <a:pPr marL="171450" indent="-171450">
              <a:spcBef>
                <a:spcPct val="0"/>
              </a:spcBef>
              <a:buFontTx/>
              <a:buChar char="•"/>
            </a:pPr>
            <a:endParaRPr lang="en-US" altLang="en-US">
              <a:latin typeface="Arial" panose="020B0604020202020204" pitchFamily="34" charset="0"/>
              <a:cs typeface="Arial" panose="020B0604020202020204" pitchFamily="34" charset="0"/>
            </a:endParaRPr>
          </a:p>
          <a:p>
            <a:pPr marL="171450" indent="-171450">
              <a:spcBef>
                <a:spcPct val="0"/>
              </a:spcBef>
              <a:buFontTx/>
              <a:buChar char="•"/>
            </a:pPr>
            <a:r>
              <a:rPr lang="en-US" altLang="en-US"/>
              <a:t>You can find more information about the Critical Skills online at kpcareerplanning.org. Eligible employees can take </a:t>
            </a:r>
            <a:r>
              <a:rPr lang="en-US" altLang="en-US" u="sng"/>
              <a:t>free</a:t>
            </a:r>
            <a:r>
              <a:rPr lang="en-US" altLang="en-US"/>
              <a:t> self-paced courses!</a:t>
            </a:r>
          </a:p>
          <a:p>
            <a:pPr marL="171450" indent="-171450">
              <a:spcBef>
                <a:spcPct val="0"/>
              </a:spcBef>
              <a:buFontTx/>
              <a:buChar char="•"/>
            </a:pPr>
            <a:endParaRPr lang="en-US" altLang="en-US"/>
          </a:p>
          <a:p>
            <a:pPr marL="171450" indent="-171450">
              <a:spcBef>
                <a:spcPct val="0"/>
              </a:spcBef>
              <a:buFontTx/>
              <a:buChar char="•"/>
            </a:pPr>
            <a:endParaRPr lang="en-US" altLang="en-US">
              <a:latin typeface="Arial" panose="020B0604020202020204" pitchFamily="34" charset="0"/>
              <a:cs typeface="Arial" panose="020B0604020202020204" pitchFamily="34" charset="0"/>
            </a:endParaRPr>
          </a:p>
          <a:p>
            <a:pPr marL="171450" indent="-171450">
              <a:spcBef>
                <a:spcPct val="0"/>
              </a:spcBef>
            </a:pPr>
            <a:endParaRPr 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5975CD5-4EC7-4700-B0F6-43F6070E3EE7}" type="slidenum">
              <a:rPr lang="en-US"/>
              <a:pPr/>
              <a:t>9</a:t>
            </a:fld>
            <a:endParaRPr lang="en-US"/>
          </a:p>
        </p:txBody>
      </p:sp>
    </p:spTree>
    <p:extLst>
      <p:ext uri="{BB962C8B-B14F-4D97-AF65-F5344CB8AC3E}">
        <p14:creationId xmlns:p14="http://schemas.microsoft.com/office/powerpoint/2010/main" val="1590060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71450" indent="-171450">
              <a:spcBef>
                <a:spcPct val="0"/>
              </a:spcBef>
              <a:buFontTx/>
              <a:buChar char="•"/>
            </a:pPr>
            <a:r>
              <a:rPr lang="en-US" altLang="en-US">
                <a:latin typeface="Arial" panose="020B0604020202020204" pitchFamily="34" charset="0"/>
                <a:cs typeface="Arial" panose="020B0604020202020204" pitchFamily="34" charset="0"/>
              </a:rPr>
              <a:t>These new and expanded roles are different but they require the same Critical Skills.</a:t>
            </a:r>
          </a:p>
          <a:p>
            <a:pPr marL="171450" indent="-171450">
              <a:spcBef>
                <a:spcPct val="0"/>
              </a:spcBef>
              <a:buFontTx/>
              <a:buChar char="•"/>
            </a:pPr>
            <a:endParaRPr lang="en-US" altLang="en-US">
              <a:latin typeface="Arial" panose="020B0604020202020204" pitchFamily="34" charset="0"/>
              <a:cs typeface="Arial" panose="020B0604020202020204" pitchFamily="34" charset="0"/>
            </a:endParaRPr>
          </a:p>
          <a:p>
            <a:pPr marL="171450" indent="-171450">
              <a:spcBef>
                <a:spcPct val="0"/>
              </a:spcBef>
              <a:buFontTx/>
              <a:buChar char="•"/>
            </a:pPr>
            <a:r>
              <a:rPr lang="en-US" altLang="en-US">
                <a:latin typeface="Arial" panose="020B0604020202020204" pitchFamily="34" charset="0"/>
                <a:cs typeface="Arial" panose="020B0604020202020204" pitchFamily="34" charset="0"/>
              </a:rPr>
              <a:t>National Workforce Planning and Development identified these Critical Skills as the foundation for all future KP employees. They are:</a:t>
            </a:r>
          </a:p>
          <a:p>
            <a:pPr marL="171450" indent="-171450">
              <a:spcBef>
                <a:spcPct val="0"/>
              </a:spcBef>
            </a:pPr>
            <a:endParaRPr lang="en-US" altLang="en-US">
              <a:latin typeface="Arial" panose="020B0604020202020204" pitchFamily="34" charset="0"/>
              <a:cs typeface="Arial" panose="020B0604020202020204" pitchFamily="34" charset="0"/>
            </a:endParaRPr>
          </a:p>
          <a:p>
            <a:pPr marL="171450" indent="-171450">
              <a:spcBef>
                <a:spcPct val="0"/>
              </a:spcBef>
              <a:buFontTx/>
              <a:buChar char="•"/>
            </a:pPr>
            <a:r>
              <a:rPr lang="en-US" altLang="en-US" b="1"/>
              <a:t>Consumer Focus</a:t>
            </a:r>
            <a:endParaRPr lang="en-US" altLang="en-US"/>
          </a:p>
          <a:p>
            <a:pPr marL="171450" indent="-171450">
              <a:spcBef>
                <a:spcPct val="0"/>
              </a:spcBef>
              <a:buFontTx/>
              <a:buChar char="•"/>
            </a:pPr>
            <a:r>
              <a:rPr lang="en-US" altLang="en-US" b="1"/>
              <a:t>Digital Fluency</a:t>
            </a:r>
            <a:r>
              <a:rPr lang="en-US" altLang="en-US"/>
              <a:t> </a:t>
            </a:r>
          </a:p>
          <a:p>
            <a:pPr marL="171450" indent="-171450">
              <a:spcBef>
                <a:spcPct val="0"/>
              </a:spcBef>
              <a:buFontTx/>
              <a:buChar char="•"/>
            </a:pPr>
            <a:r>
              <a:rPr lang="en-US" altLang="en-US" b="1"/>
              <a:t>Collaboration</a:t>
            </a:r>
            <a:r>
              <a:rPr lang="en-US" altLang="en-US"/>
              <a:t> </a:t>
            </a:r>
          </a:p>
          <a:p>
            <a:pPr marL="171450" indent="-171450">
              <a:spcBef>
                <a:spcPct val="0"/>
              </a:spcBef>
              <a:buFontTx/>
              <a:buChar char="•"/>
            </a:pPr>
            <a:r>
              <a:rPr lang="en-US" altLang="en-US" b="1"/>
              <a:t>Process Improvement </a:t>
            </a:r>
            <a:endParaRPr lang="en-US" altLang="en-US"/>
          </a:p>
          <a:p>
            <a:pPr marL="171450" indent="-171450">
              <a:spcBef>
                <a:spcPct val="0"/>
              </a:spcBef>
              <a:buFontTx/>
              <a:buChar char="•"/>
            </a:pPr>
            <a:endParaRPr lang="en-US" altLang="en-US">
              <a:latin typeface="Arial" panose="020B0604020202020204" pitchFamily="34" charset="0"/>
              <a:cs typeface="Arial" panose="020B0604020202020204" pitchFamily="34" charset="0"/>
            </a:endParaRPr>
          </a:p>
          <a:p>
            <a:pPr marL="171450" indent="-171450">
              <a:spcBef>
                <a:spcPct val="0"/>
              </a:spcBef>
              <a:buFontTx/>
              <a:buChar char="•"/>
            </a:pPr>
            <a:r>
              <a:rPr lang="en-US" altLang="en-US"/>
              <a:t>You can find more information about the Critical Skills online at kpcareerplanning.org. Eligible employees can take </a:t>
            </a:r>
            <a:r>
              <a:rPr lang="en-US" altLang="en-US" u="sng"/>
              <a:t>free</a:t>
            </a:r>
            <a:r>
              <a:rPr lang="en-US" altLang="en-US"/>
              <a:t> self-paced courses!</a:t>
            </a:r>
          </a:p>
          <a:p>
            <a:pPr marL="171450" indent="-171450">
              <a:spcBef>
                <a:spcPct val="0"/>
              </a:spcBef>
              <a:buFontTx/>
              <a:buChar char="•"/>
            </a:pPr>
            <a:endParaRPr lang="en-US" altLang="en-US"/>
          </a:p>
          <a:p>
            <a:pPr marL="171450" indent="-171450">
              <a:spcBef>
                <a:spcPct val="0"/>
              </a:spcBef>
              <a:buFontTx/>
              <a:buChar char="•"/>
            </a:pPr>
            <a:endParaRPr lang="en-US" altLang="en-US">
              <a:latin typeface="Arial" panose="020B0604020202020204" pitchFamily="34" charset="0"/>
              <a:cs typeface="Arial" panose="020B0604020202020204" pitchFamily="34" charset="0"/>
            </a:endParaRPr>
          </a:p>
          <a:p>
            <a:pPr marL="171450" indent="-171450">
              <a:spcBef>
                <a:spcPct val="0"/>
              </a:spcBef>
            </a:pPr>
            <a:endParaRPr 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5975CD5-4EC7-4700-B0F6-43F6070E3EE7}" type="slidenum">
              <a:rPr lang="en-US"/>
              <a:pPr/>
              <a:t>10</a:t>
            </a:fld>
            <a:endParaRPr lang="en-US"/>
          </a:p>
        </p:txBody>
      </p:sp>
    </p:spTree>
    <p:extLst>
      <p:ext uri="{BB962C8B-B14F-4D97-AF65-F5344CB8AC3E}">
        <p14:creationId xmlns:p14="http://schemas.microsoft.com/office/powerpoint/2010/main" val="318684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71450" indent="-171450">
              <a:spcBef>
                <a:spcPct val="0"/>
              </a:spcBef>
              <a:buFontTx/>
              <a:buChar char="•"/>
            </a:pPr>
            <a:r>
              <a:rPr lang="en-US" altLang="en-US">
                <a:latin typeface="Arial" panose="020B0604020202020204" pitchFamily="34" charset="0"/>
                <a:cs typeface="Arial" panose="020B0604020202020204" pitchFamily="34" charset="0"/>
              </a:rPr>
              <a:t>These new and expanded roles are different but they require the same Critical Skills.</a:t>
            </a:r>
          </a:p>
          <a:p>
            <a:pPr marL="171450" indent="-171450">
              <a:spcBef>
                <a:spcPct val="0"/>
              </a:spcBef>
              <a:buFontTx/>
              <a:buChar char="•"/>
            </a:pPr>
            <a:endParaRPr lang="en-US" altLang="en-US">
              <a:latin typeface="Arial" panose="020B0604020202020204" pitchFamily="34" charset="0"/>
              <a:cs typeface="Arial" panose="020B0604020202020204" pitchFamily="34" charset="0"/>
            </a:endParaRPr>
          </a:p>
          <a:p>
            <a:pPr marL="171450" indent="-171450">
              <a:spcBef>
                <a:spcPct val="0"/>
              </a:spcBef>
              <a:buFontTx/>
              <a:buChar char="•"/>
            </a:pPr>
            <a:r>
              <a:rPr lang="en-US" altLang="en-US">
                <a:latin typeface="Arial" panose="020B0604020202020204" pitchFamily="34" charset="0"/>
                <a:cs typeface="Arial" panose="020B0604020202020204" pitchFamily="34" charset="0"/>
              </a:rPr>
              <a:t>National Workforce Planning and Development identified these Critical Skills as the foundation for all future KP employees. They are:</a:t>
            </a:r>
          </a:p>
          <a:p>
            <a:pPr marL="171450" indent="-171450">
              <a:spcBef>
                <a:spcPct val="0"/>
              </a:spcBef>
            </a:pPr>
            <a:endParaRPr lang="en-US" altLang="en-US">
              <a:latin typeface="Arial" panose="020B0604020202020204" pitchFamily="34" charset="0"/>
              <a:cs typeface="Arial" panose="020B0604020202020204" pitchFamily="34" charset="0"/>
            </a:endParaRPr>
          </a:p>
          <a:p>
            <a:pPr marL="171450" indent="-171450">
              <a:spcBef>
                <a:spcPct val="0"/>
              </a:spcBef>
              <a:buFontTx/>
              <a:buChar char="•"/>
            </a:pPr>
            <a:r>
              <a:rPr lang="en-US" altLang="en-US" b="1"/>
              <a:t>Consumer Focus</a:t>
            </a:r>
            <a:endParaRPr lang="en-US" altLang="en-US"/>
          </a:p>
          <a:p>
            <a:pPr marL="171450" indent="-171450">
              <a:spcBef>
                <a:spcPct val="0"/>
              </a:spcBef>
              <a:buFontTx/>
              <a:buChar char="•"/>
            </a:pPr>
            <a:r>
              <a:rPr lang="en-US" altLang="en-US" b="1"/>
              <a:t>Digital Fluency</a:t>
            </a:r>
            <a:r>
              <a:rPr lang="en-US" altLang="en-US"/>
              <a:t> </a:t>
            </a:r>
          </a:p>
          <a:p>
            <a:pPr marL="171450" indent="-171450">
              <a:spcBef>
                <a:spcPct val="0"/>
              </a:spcBef>
              <a:buFontTx/>
              <a:buChar char="•"/>
            </a:pPr>
            <a:r>
              <a:rPr lang="en-US" altLang="en-US" b="1"/>
              <a:t>Collaboration</a:t>
            </a:r>
            <a:r>
              <a:rPr lang="en-US" altLang="en-US"/>
              <a:t> </a:t>
            </a:r>
          </a:p>
          <a:p>
            <a:pPr marL="171450" indent="-171450">
              <a:spcBef>
                <a:spcPct val="0"/>
              </a:spcBef>
              <a:buFontTx/>
              <a:buChar char="•"/>
            </a:pPr>
            <a:r>
              <a:rPr lang="en-US" altLang="en-US" b="1"/>
              <a:t>Process Improvement </a:t>
            </a:r>
            <a:endParaRPr lang="en-US" altLang="en-US"/>
          </a:p>
          <a:p>
            <a:pPr marL="171450" indent="-171450">
              <a:spcBef>
                <a:spcPct val="0"/>
              </a:spcBef>
              <a:buFontTx/>
              <a:buChar char="•"/>
            </a:pPr>
            <a:endParaRPr lang="en-US" altLang="en-US">
              <a:latin typeface="Arial" panose="020B0604020202020204" pitchFamily="34" charset="0"/>
              <a:cs typeface="Arial" panose="020B0604020202020204" pitchFamily="34" charset="0"/>
            </a:endParaRPr>
          </a:p>
          <a:p>
            <a:pPr marL="171450" indent="-171450">
              <a:spcBef>
                <a:spcPct val="0"/>
              </a:spcBef>
              <a:buFontTx/>
              <a:buChar char="•"/>
            </a:pPr>
            <a:r>
              <a:rPr lang="en-US" altLang="en-US"/>
              <a:t>You can find more information about the Critical Skills online at kpcareerplanning.org. Eligible employees can take </a:t>
            </a:r>
            <a:r>
              <a:rPr lang="en-US" altLang="en-US" u="sng"/>
              <a:t>free</a:t>
            </a:r>
            <a:r>
              <a:rPr lang="en-US" altLang="en-US"/>
              <a:t> self-paced courses!</a:t>
            </a:r>
          </a:p>
          <a:p>
            <a:pPr marL="171450" indent="-171450">
              <a:spcBef>
                <a:spcPct val="0"/>
              </a:spcBef>
              <a:buFontTx/>
              <a:buChar char="•"/>
            </a:pPr>
            <a:endParaRPr lang="en-US" altLang="en-US"/>
          </a:p>
          <a:p>
            <a:pPr marL="171450" indent="-171450">
              <a:spcBef>
                <a:spcPct val="0"/>
              </a:spcBef>
              <a:buFontTx/>
              <a:buChar char="•"/>
            </a:pPr>
            <a:endParaRPr lang="en-US" altLang="en-US">
              <a:latin typeface="Arial" panose="020B0604020202020204" pitchFamily="34" charset="0"/>
              <a:cs typeface="Arial" panose="020B0604020202020204" pitchFamily="34" charset="0"/>
            </a:endParaRPr>
          </a:p>
          <a:p>
            <a:pPr marL="171450" indent="-171450">
              <a:spcBef>
                <a:spcPct val="0"/>
              </a:spcBef>
            </a:pPr>
            <a:endParaRPr 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5975CD5-4EC7-4700-B0F6-43F6070E3EE7}" type="slidenum">
              <a:rPr lang="en-US"/>
              <a:pPr/>
              <a:t>11</a:t>
            </a:fld>
            <a:endParaRPr lang="en-US"/>
          </a:p>
        </p:txBody>
      </p:sp>
    </p:spTree>
    <p:extLst>
      <p:ext uri="{BB962C8B-B14F-4D97-AF65-F5344CB8AC3E}">
        <p14:creationId xmlns:p14="http://schemas.microsoft.com/office/powerpoint/2010/main" val="1805944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71450" indent="-171450">
              <a:spcBef>
                <a:spcPct val="0"/>
              </a:spcBef>
              <a:buFontTx/>
              <a:buChar char="•"/>
            </a:pPr>
            <a:r>
              <a:rPr lang="en-US" altLang="en-US">
                <a:latin typeface="Arial" panose="020B0604020202020204" pitchFamily="34" charset="0"/>
                <a:cs typeface="Arial" panose="020B0604020202020204" pitchFamily="34" charset="0"/>
              </a:rPr>
              <a:t>These new and expanded roles are different but they require the same Critical Skills.</a:t>
            </a:r>
          </a:p>
          <a:p>
            <a:pPr marL="171450" indent="-171450">
              <a:spcBef>
                <a:spcPct val="0"/>
              </a:spcBef>
              <a:buFontTx/>
              <a:buChar char="•"/>
            </a:pPr>
            <a:endParaRPr lang="en-US" altLang="en-US">
              <a:latin typeface="Arial" panose="020B0604020202020204" pitchFamily="34" charset="0"/>
              <a:cs typeface="Arial" panose="020B0604020202020204" pitchFamily="34" charset="0"/>
            </a:endParaRPr>
          </a:p>
          <a:p>
            <a:pPr marL="171450" indent="-171450">
              <a:spcBef>
                <a:spcPct val="0"/>
              </a:spcBef>
              <a:buFontTx/>
              <a:buChar char="•"/>
            </a:pPr>
            <a:r>
              <a:rPr lang="en-US" altLang="en-US">
                <a:latin typeface="Arial" panose="020B0604020202020204" pitchFamily="34" charset="0"/>
                <a:cs typeface="Arial" panose="020B0604020202020204" pitchFamily="34" charset="0"/>
              </a:rPr>
              <a:t>National Workforce Planning and Development identified these Critical Skills as the foundation for all future KP employees. They are:</a:t>
            </a:r>
          </a:p>
          <a:p>
            <a:pPr marL="171450" indent="-171450">
              <a:spcBef>
                <a:spcPct val="0"/>
              </a:spcBef>
            </a:pPr>
            <a:endParaRPr lang="en-US" altLang="en-US">
              <a:latin typeface="Arial" panose="020B0604020202020204" pitchFamily="34" charset="0"/>
              <a:cs typeface="Arial" panose="020B0604020202020204" pitchFamily="34" charset="0"/>
            </a:endParaRPr>
          </a:p>
          <a:p>
            <a:pPr marL="171450" indent="-171450">
              <a:spcBef>
                <a:spcPct val="0"/>
              </a:spcBef>
              <a:buFontTx/>
              <a:buChar char="•"/>
            </a:pPr>
            <a:r>
              <a:rPr lang="en-US" altLang="en-US" b="1"/>
              <a:t>Consumer Focus</a:t>
            </a:r>
            <a:endParaRPr lang="en-US" altLang="en-US"/>
          </a:p>
          <a:p>
            <a:pPr marL="171450" indent="-171450">
              <a:spcBef>
                <a:spcPct val="0"/>
              </a:spcBef>
              <a:buFontTx/>
              <a:buChar char="•"/>
            </a:pPr>
            <a:r>
              <a:rPr lang="en-US" altLang="en-US" b="1"/>
              <a:t>Digital Fluency</a:t>
            </a:r>
            <a:r>
              <a:rPr lang="en-US" altLang="en-US"/>
              <a:t> </a:t>
            </a:r>
          </a:p>
          <a:p>
            <a:pPr marL="171450" indent="-171450">
              <a:spcBef>
                <a:spcPct val="0"/>
              </a:spcBef>
              <a:buFontTx/>
              <a:buChar char="•"/>
            </a:pPr>
            <a:r>
              <a:rPr lang="en-US" altLang="en-US" b="1"/>
              <a:t>Collaboration</a:t>
            </a:r>
            <a:r>
              <a:rPr lang="en-US" altLang="en-US"/>
              <a:t> </a:t>
            </a:r>
          </a:p>
          <a:p>
            <a:pPr marL="171450" indent="-171450">
              <a:spcBef>
                <a:spcPct val="0"/>
              </a:spcBef>
              <a:buFontTx/>
              <a:buChar char="•"/>
            </a:pPr>
            <a:r>
              <a:rPr lang="en-US" altLang="en-US" b="1"/>
              <a:t>Process Improvement </a:t>
            </a:r>
            <a:endParaRPr lang="en-US" altLang="en-US"/>
          </a:p>
          <a:p>
            <a:pPr marL="171450" indent="-171450">
              <a:spcBef>
                <a:spcPct val="0"/>
              </a:spcBef>
              <a:buFontTx/>
              <a:buChar char="•"/>
            </a:pPr>
            <a:endParaRPr lang="en-US" altLang="en-US">
              <a:latin typeface="Arial" panose="020B0604020202020204" pitchFamily="34" charset="0"/>
              <a:cs typeface="Arial" panose="020B0604020202020204" pitchFamily="34" charset="0"/>
            </a:endParaRPr>
          </a:p>
          <a:p>
            <a:pPr marL="171450" indent="-171450">
              <a:spcBef>
                <a:spcPct val="0"/>
              </a:spcBef>
              <a:buFontTx/>
              <a:buChar char="•"/>
            </a:pPr>
            <a:r>
              <a:rPr lang="en-US" altLang="en-US"/>
              <a:t>You can find more information about the Critical Skills online at kpcareerplanning.org. Eligible employees can take </a:t>
            </a:r>
            <a:r>
              <a:rPr lang="en-US" altLang="en-US" u="sng"/>
              <a:t>free</a:t>
            </a:r>
            <a:r>
              <a:rPr lang="en-US" altLang="en-US"/>
              <a:t> self-paced courses!</a:t>
            </a:r>
          </a:p>
          <a:p>
            <a:pPr marL="171450" indent="-171450">
              <a:spcBef>
                <a:spcPct val="0"/>
              </a:spcBef>
              <a:buFontTx/>
              <a:buChar char="•"/>
            </a:pPr>
            <a:endParaRPr lang="en-US" altLang="en-US"/>
          </a:p>
          <a:p>
            <a:pPr marL="171450" indent="-171450">
              <a:spcBef>
                <a:spcPct val="0"/>
              </a:spcBef>
              <a:buFontTx/>
              <a:buChar char="•"/>
            </a:pPr>
            <a:endParaRPr lang="en-US" altLang="en-US">
              <a:latin typeface="Arial" panose="020B0604020202020204" pitchFamily="34" charset="0"/>
              <a:cs typeface="Arial" panose="020B0604020202020204" pitchFamily="34" charset="0"/>
            </a:endParaRPr>
          </a:p>
          <a:p>
            <a:pPr marL="171450" indent="-171450">
              <a:spcBef>
                <a:spcPct val="0"/>
              </a:spcBef>
            </a:pPr>
            <a:endParaRPr 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5975CD5-4EC7-4700-B0F6-43F6070E3EE7}" type="slidenum">
              <a:rPr lang="en-US"/>
              <a:pPr/>
              <a:t>12</a:t>
            </a:fld>
            <a:endParaRPr lang="en-US"/>
          </a:p>
        </p:txBody>
      </p:sp>
    </p:spTree>
    <p:extLst>
      <p:ext uri="{BB962C8B-B14F-4D97-AF65-F5344CB8AC3E}">
        <p14:creationId xmlns:p14="http://schemas.microsoft.com/office/powerpoint/2010/main" val="3538367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17"/>
          <p:cNvSpPr txBox="1">
            <a:spLocks/>
          </p:cNvSpPr>
          <p:nvPr userDrawn="1"/>
        </p:nvSpPr>
        <p:spPr>
          <a:xfrm>
            <a:off x="467833" y="6335713"/>
            <a:ext cx="3338513" cy="274637"/>
          </a:xfrm>
          <a:prstGeom prst="rect">
            <a:avLst/>
          </a:prstGeom>
          <a:noFill/>
        </p:spPr>
        <p:txBody>
          <a:bodyPr lIns="0" tIns="0" rIns="0" bIns="0" anchor="ctr"/>
          <a:lstStyle>
            <a:defPPr>
              <a:defRPr lang="en-US"/>
            </a:defPPr>
            <a:lvl1pPr algn="l" rtl="0" eaLnBrk="1" fontAlgn="base" hangingPunct="1">
              <a:spcBef>
                <a:spcPct val="0"/>
              </a:spcBef>
              <a:spcAft>
                <a:spcPct val="0"/>
              </a:spcAft>
              <a:defRPr sz="800" kern="1200" dirty="0" err="1" smtClean="0">
                <a:solidFill>
                  <a:schemeClr val="tx1"/>
                </a:solidFill>
                <a:latin typeface="Arial"/>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3D1B0C86-AE9E-2C4A-A034-3849A050337A}" type="slidenum">
              <a:rPr lang="en-US" smtClean="0">
                <a:solidFill>
                  <a:srgbClr val="FFFFFF"/>
                </a:solidFill>
                <a:latin typeface="Arial" pitchFamily="34" charset="0"/>
              </a:rPr>
              <a:pPr>
                <a:defRPr/>
              </a:pPr>
              <a:t>‹#›</a:t>
            </a:fld>
            <a:r>
              <a:rPr lang="en-US" dirty="0">
                <a:solidFill>
                  <a:srgbClr val="FFFFFF"/>
                </a:solidFill>
              </a:rPr>
              <a:t>  |  </a:t>
            </a:r>
            <a:r>
              <a:rPr lang="en-US" dirty="0" err="1">
                <a:solidFill>
                  <a:srgbClr val="FFFFFF"/>
                </a:solidFill>
              </a:rPr>
              <a:t>LMPartnership.org</a:t>
            </a:r>
            <a:endParaRPr lang="en-US" dirty="0">
              <a:solidFill>
                <a:srgbClr val="FFFFFF"/>
              </a:solidFill>
              <a:latin typeface="Arial" pitchFamily="34" charset="0"/>
            </a:endParaRPr>
          </a:p>
        </p:txBody>
      </p:sp>
      <p:sp>
        <p:nvSpPr>
          <p:cNvPr id="2" name="Title 1"/>
          <p:cNvSpPr>
            <a:spLocks noGrp="1"/>
          </p:cNvSpPr>
          <p:nvPr>
            <p:ph type="title" hasCustomPrompt="1"/>
          </p:nvPr>
        </p:nvSpPr>
        <p:spPr>
          <a:xfrm>
            <a:off x="467833" y="4221200"/>
            <a:ext cx="8229600" cy="829910"/>
          </a:xfrm>
          <a:prstGeom prst="rect">
            <a:avLst/>
          </a:prstGeom>
          <a:noFill/>
          <a:ln>
            <a:noFill/>
          </a:ln>
          <a:effectLst/>
        </p:spPr>
        <p:txBody>
          <a:bodyPr lIns="0" rIns="0" anchor="b">
            <a:normAutofit/>
          </a:bodyPr>
          <a:lstStyle>
            <a:lvl1pPr>
              <a:defRPr sz="2800" b="1" cap="none">
                <a:solidFill>
                  <a:schemeClr val="bg1"/>
                </a:solidFill>
              </a:defRPr>
            </a:lvl1pPr>
          </a:lstStyle>
          <a:p>
            <a:r>
              <a:rPr lang="en-US" dirty="0"/>
              <a:t>CLICK TO INSERT TITLE</a:t>
            </a:r>
          </a:p>
        </p:txBody>
      </p:sp>
      <p:sp>
        <p:nvSpPr>
          <p:cNvPr id="3" name="Content Placeholder 9"/>
          <p:cNvSpPr>
            <a:spLocks noGrp="1"/>
          </p:cNvSpPr>
          <p:nvPr>
            <p:ph sz="quarter" idx="13" hasCustomPrompt="1"/>
          </p:nvPr>
        </p:nvSpPr>
        <p:spPr>
          <a:xfrm>
            <a:off x="467833" y="5252114"/>
            <a:ext cx="5702379" cy="553268"/>
          </a:xfrm>
          <a:prstGeom prst="rect">
            <a:avLst/>
          </a:prstGeom>
          <a:noFill/>
          <a:ln>
            <a:noFill/>
          </a:ln>
          <a:effectLst/>
        </p:spPr>
        <p:txBody>
          <a:bodyPr lIns="0" tIns="45720" rIns="0" bIns="45720">
            <a:normAutofit/>
          </a:bodyPr>
          <a:lstStyle>
            <a:lvl1pPr marL="0" indent="0" algn="l">
              <a:lnSpc>
                <a:spcPct val="100000"/>
              </a:lnSpc>
              <a:spcBef>
                <a:spcPts val="600"/>
              </a:spcBef>
              <a:spcAft>
                <a:spcPts val="0"/>
              </a:spcAft>
              <a:buNone/>
              <a:defRPr sz="2000" b="0" cap="none" spc="0">
                <a:solidFill>
                  <a:schemeClr val="bg1"/>
                </a:solidFill>
              </a:defRPr>
            </a:lvl1pPr>
          </a:lstStyle>
          <a:p>
            <a:pPr lvl="0"/>
            <a:r>
              <a:rPr lang="en-US" dirty="0"/>
              <a:t>CLICK TO INSERT SUBTITLE</a:t>
            </a:r>
          </a:p>
        </p:txBody>
      </p:sp>
      <p:sp>
        <p:nvSpPr>
          <p:cNvPr id="4" name="Text Placeholder 7"/>
          <p:cNvSpPr>
            <a:spLocks noGrp="1"/>
          </p:cNvSpPr>
          <p:nvPr>
            <p:ph type="body" sz="quarter" idx="10" hasCustomPrompt="1"/>
          </p:nvPr>
        </p:nvSpPr>
        <p:spPr>
          <a:xfrm>
            <a:off x="467833" y="5859055"/>
            <a:ext cx="2475060" cy="147331"/>
          </a:xfrm>
          <a:prstGeom prst="rect">
            <a:avLst/>
          </a:prstGeom>
          <a:noFill/>
          <a:ln>
            <a:noFill/>
          </a:ln>
        </p:spPr>
        <p:txBody>
          <a:bodyPr lIns="0" tIns="0" rIns="0" bIns="0">
            <a:normAutofit/>
          </a:bodyPr>
          <a:lstStyle>
            <a:lvl1pPr marL="0" indent="0">
              <a:lnSpc>
                <a:spcPct val="100000"/>
              </a:lnSpc>
              <a:spcBef>
                <a:spcPts val="0"/>
              </a:spcBef>
              <a:buNone/>
              <a:defRPr sz="1000" b="0" baseline="0">
                <a:solidFill>
                  <a:schemeClr val="accent1"/>
                </a:solidFill>
              </a:defRPr>
            </a:lvl1pPr>
          </a:lstStyle>
          <a:p>
            <a:pPr lvl="0"/>
            <a:r>
              <a:rPr lang="en-US" dirty="0"/>
              <a:t>Click to insert date</a:t>
            </a:r>
          </a:p>
        </p:txBody>
      </p:sp>
      <p:cxnSp>
        <p:nvCxnSpPr>
          <p:cNvPr id="13" name="Straight Connector 12"/>
          <p:cNvCxnSpPr/>
          <p:nvPr userDrawn="1"/>
        </p:nvCxnSpPr>
        <p:spPr>
          <a:xfrm>
            <a:off x="467833" y="5147194"/>
            <a:ext cx="580818" cy="0"/>
          </a:xfrm>
          <a:prstGeom prst="line">
            <a:avLst/>
          </a:prstGeom>
          <a:ln w="57150">
            <a:solidFill>
              <a:srgbClr val="ED7719"/>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78919" y="320749"/>
            <a:ext cx="2947416" cy="914400"/>
          </a:xfrm>
          <a:prstGeom prst="rect">
            <a:avLst/>
          </a:prstGeom>
        </p:spPr>
      </p:pic>
    </p:spTree>
    <p:extLst>
      <p:ext uri="{BB962C8B-B14F-4D97-AF65-F5344CB8AC3E}">
        <p14:creationId xmlns:p14="http://schemas.microsoft.com/office/powerpoint/2010/main" val="66684413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580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p:cNvSpPr>
            <a:spLocks noGrp="1" noChangeArrowheads="1"/>
          </p:cNvSpPr>
          <p:nvPr>
            <p:ph type="sldNum" sz="quarter" idx="10"/>
          </p:nvPr>
        </p:nvSpPr>
        <p:spPr>
          <a:xfrm>
            <a:off x="76200" y="6477000"/>
            <a:ext cx="466725" cy="228600"/>
          </a:xfrm>
          <a:prstGeom prst="rect">
            <a:avLst/>
          </a:prstGeom>
        </p:spPr>
        <p:txBody>
          <a:bodyPr/>
          <a:lstStyle>
            <a:lvl1pPr>
              <a:defRPr/>
            </a:lvl1pPr>
          </a:lstStyle>
          <a:p>
            <a:pPr>
              <a:defRPr/>
            </a:pPr>
            <a:fld id="{4EB6AAB6-9ACD-4A01-8BCA-D8C523DC03C5}" type="slidenum">
              <a:rPr lang="en-US" altLang="en-US"/>
              <a:pPr>
                <a:defRPr/>
              </a:pPr>
              <a:t>‹#›</a:t>
            </a:fld>
            <a:endParaRPr lang="en-US" altLang="en-US"/>
          </a:p>
        </p:txBody>
      </p:sp>
      <p:sp>
        <p:nvSpPr>
          <p:cNvPr id="6" name="Rectangle 44"/>
          <p:cNvSpPr>
            <a:spLocks noGrp="1" noChangeArrowheads="1"/>
          </p:cNvSpPr>
          <p:nvPr>
            <p:ph type="ftr" sz="quarter" idx="11"/>
          </p:nvPr>
        </p:nvSpPr>
        <p:spPr>
          <a:xfrm>
            <a:off x="1428750" y="6477000"/>
            <a:ext cx="4248150" cy="228600"/>
          </a:xfrm>
          <a:prstGeom prst="rect">
            <a:avLst/>
          </a:prstGeom>
        </p:spPr>
        <p:txBody>
          <a:bodyPr/>
          <a:lstStyle>
            <a:lvl1pPr>
              <a:defRPr>
                <a:solidFill>
                  <a:srgbClr val="AAB198"/>
                </a:solidFill>
              </a:defRPr>
            </a:lvl1pPr>
          </a:lstStyle>
          <a:p>
            <a:pPr>
              <a:defRPr/>
            </a:pPr>
            <a:r>
              <a:rPr lang="en-US"/>
              <a:t>|     © 2011 Kaiser Foundation Health Plan, Inc. For internal use only.</a:t>
            </a:r>
          </a:p>
        </p:txBody>
      </p:sp>
      <p:sp>
        <p:nvSpPr>
          <p:cNvPr id="7" name="Rectangle 45"/>
          <p:cNvSpPr>
            <a:spLocks noGrp="1" noChangeArrowheads="1"/>
          </p:cNvSpPr>
          <p:nvPr>
            <p:ph type="dt" sz="half" idx="12"/>
          </p:nvPr>
        </p:nvSpPr>
        <p:spPr>
          <a:xfrm>
            <a:off x="457200" y="6477000"/>
            <a:ext cx="1276350" cy="228600"/>
          </a:xfrm>
          <a:prstGeom prst="rect">
            <a:avLst/>
          </a:prstGeom>
        </p:spPr>
        <p:txBody>
          <a:bodyPr/>
          <a:lstStyle>
            <a:lvl1pPr>
              <a:defRPr>
                <a:solidFill>
                  <a:srgbClr val="AAB198"/>
                </a:solidFill>
              </a:defRPr>
            </a:lvl1pPr>
          </a:lstStyle>
          <a:p>
            <a:pPr>
              <a:defRPr/>
            </a:pPr>
            <a:fld id="{CA529205-FD2D-4A1B-ADCE-9B0C08B7595A}" type="datetime4">
              <a:rPr lang="en-US"/>
              <a:pPr>
                <a:defRPr/>
              </a:pPr>
              <a:t>April 11, 2018</a:t>
            </a:fld>
            <a:endParaRPr lang="en-US"/>
          </a:p>
        </p:txBody>
      </p:sp>
    </p:spTree>
    <p:extLst>
      <p:ext uri="{BB962C8B-B14F-4D97-AF65-F5344CB8AC3E}">
        <p14:creationId xmlns:p14="http://schemas.microsoft.com/office/powerpoint/2010/main" val="1239390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lu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559442" y="2789141"/>
            <a:ext cx="6003851" cy="1292655"/>
          </a:xfrm>
          <a:prstGeom prst="rect">
            <a:avLst/>
          </a:prstGeom>
          <a:noFill/>
          <a:effectLst/>
        </p:spPr>
        <p:txBody>
          <a:bodyPr lIns="137160" rIns="137160">
            <a:normAutofit/>
          </a:bodyPr>
          <a:lstStyle>
            <a:lvl1pPr algn="ctr">
              <a:defRPr sz="3600" b="1">
                <a:solidFill>
                  <a:srgbClr val="FFFFFF"/>
                </a:solidFill>
              </a:defRPr>
            </a:lvl1pPr>
          </a:lstStyle>
          <a:p>
            <a:r>
              <a:rPr lang="en-US" dirty="0"/>
              <a:t>CLICK TO INSERT TITLE</a:t>
            </a:r>
          </a:p>
        </p:txBody>
      </p:sp>
      <p:sp>
        <p:nvSpPr>
          <p:cNvPr id="4" name="Footer Placeholder 17"/>
          <p:cNvSpPr txBox="1">
            <a:spLocks/>
          </p:cNvSpPr>
          <p:nvPr userDrawn="1"/>
        </p:nvSpPr>
        <p:spPr>
          <a:xfrm>
            <a:off x="467833" y="6335713"/>
            <a:ext cx="3338513" cy="274637"/>
          </a:xfrm>
          <a:prstGeom prst="rect">
            <a:avLst/>
          </a:prstGeom>
          <a:noFill/>
        </p:spPr>
        <p:txBody>
          <a:bodyPr lIns="0" tIns="0" rIns="0" bIns="0" anchor="ctr"/>
          <a:lstStyle>
            <a:defPPr>
              <a:defRPr lang="en-US"/>
            </a:defPPr>
            <a:lvl1pPr algn="l" rtl="0" eaLnBrk="1" fontAlgn="base" hangingPunct="1">
              <a:spcBef>
                <a:spcPct val="0"/>
              </a:spcBef>
              <a:spcAft>
                <a:spcPct val="0"/>
              </a:spcAft>
              <a:defRPr sz="800" kern="1200" dirty="0" err="1" smtClean="0">
                <a:solidFill>
                  <a:schemeClr val="tx1"/>
                </a:solidFill>
                <a:latin typeface="Arial"/>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3D1B0C86-AE9E-2C4A-A034-3849A050337A}" type="slidenum">
              <a:rPr lang="en-US" smtClean="0">
                <a:solidFill>
                  <a:srgbClr val="FFFFFF"/>
                </a:solidFill>
                <a:latin typeface="Arial" pitchFamily="34" charset="0"/>
              </a:rPr>
              <a:pPr>
                <a:defRPr/>
              </a:pPr>
              <a:t>‹#›</a:t>
            </a:fld>
            <a:r>
              <a:rPr lang="en-US" dirty="0">
                <a:solidFill>
                  <a:srgbClr val="FFFFFF"/>
                </a:solidFill>
              </a:rPr>
              <a:t>  |  </a:t>
            </a:r>
            <a:r>
              <a:rPr lang="en-US" dirty="0" err="1">
                <a:solidFill>
                  <a:srgbClr val="FFFFFF"/>
                </a:solidFill>
              </a:rPr>
              <a:t>LMPartnership.org</a:t>
            </a:r>
            <a:endParaRPr lang="en-US" dirty="0">
              <a:solidFill>
                <a:srgbClr val="FFFFFF"/>
              </a:solidFill>
              <a:latin typeface="Arial" pitchFamily="34" charset="0"/>
            </a:endParaRPr>
          </a:p>
        </p:txBody>
      </p:sp>
    </p:spTree>
    <p:extLst>
      <p:ext uri="{BB962C8B-B14F-4D97-AF65-F5344CB8AC3E}">
        <p14:creationId xmlns:p14="http://schemas.microsoft.com/office/powerpoint/2010/main" val="20797741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grey)">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559442" y="2789141"/>
            <a:ext cx="6003851" cy="1292655"/>
          </a:xfrm>
          <a:prstGeom prst="rect">
            <a:avLst/>
          </a:prstGeom>
          <a:noFill/>
          <a:effectLst/>
        </p:spPr>
        <p:txBody>
          <a:bodyPr lIns="137160" rIns="137160">
            <a:normAutofit/>
          </a:bodyPr>
          <a:lstStyle>
            <a:lvl1pPr algn="ctr">
              <a:defRPr sz="3600" b="1">
                <a:solidFill>
                  <a:srgbClr val="FFFFFF"/>
                </a:solidFill>
              </a:defRPr>
            </a:lvl1pPr>
          </a:lstStyle>
          <a:p>
            <a:r>
              <a:rPr lang="en-US" dirty="0"/>
              <a:t>CLICK TO INSERT TITLE</a:t>
            </a:r>
          </a:p>
        </p:txBody>
      </p:sp>
      <p:sp>
        <p:nvSpPr>
          <p:cNvPr id="4" name="Footer Placeholder 17"/>
          <p:cNvSpPr txBox="1">
            <a:spLocks/>
          </p:cNvSpPr>
          <p:nvPr userDrawn="1"/>
        </p:nvSpPr>
        <p:spPr>
          <a:xfrm>
            <a:off x="467833" y="6335713"/>
            <a:ext cx="3338513" cy="274637"/>
          </a:xfrm>
          <a:prstGeom prst="rect">
            <a:avLst/>
          </a:prstGeom>
          <a:noFill/>
        </p:spPr>
        <p:txBody>
          <a:bodyPr lIns="0" tIns="0" rIns="0" bIns="0" anchor="ctr"/>
          <a:lstStyle>
            <a:defPPr>
              <a:defRPr lang="en-US"/>
            </a:defPPr>
            <a:lvl1pPr algn="l" rtl="0" eaLnBrk="1" fontAlgn="base" hangingPunct="1">
              <a:spcBef>
                <a:spcPct val="0"/>
              </a:spcBef>
              <a:spcAft>
                <a:spcPct val="0"/>
              </a:spcAft>
              <a:defRPr sz="800" kern="1200" dirty="0" err="1" smtClean="0">
                <a:solidFill>
                  <a:schemeClr val="tx1"/>
                </a:solidFill>
                <a:latin typeface="Arial"/>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3D1B0C86-AE9E-2C4A-A034-3849A050337A}" type="slidenum">
              <a:rPr lang="en-US" smtClean="0">
                <a:solidFill>
                  <a:srgbClr val="FFFFFF"/>
                </a:solidFill>
                <a:latin typeface="Arial" pitchFamily="34" charset="0"/>
              </a:rPr>
              <a:pPr>
                <a:defRPr/>
              </a:pPr>
              <a:t>‹#›</a:t>
            </a:fld>
            <a:r>
              <a:rPr lang="en-US" dirty="0">
                <a:solidFill>
                  <a:srgbClr val="FFFFFF"/>
                </a:solidFill>
              </a:rPr>
              <a:t>  |  </a:t>
            </a:r>
            <a:r>
              <a:rPr lang="en-US" dirty="0" err="1">
                <a:solidFill>
                  <a:srgbClr val="FFFFFF"/>
                </a:solidFill>
              </a:rPr>
              <a:t>LMPartnership.org</a:t>
            </a:r>
            <a:endParaRPr lang="en-US" dirty="0">
              <a:solidFill>
                <a:srgbClr val="FFFFFF"/>
              </a:solidFill>
              <a:latin typeface="Arial" pitchFamily="34" charset="0"/>
            </a:endParaRPr>
          </a:p>
        </p:txBody>
      </p:sp>
    </p:spTree>
    <p:extLst>
      <p:ext uri="{BB962C8B-B14F-4D97-AF65-F5344CB8AC3E}">
        <p14:creationId xmlns:p14="http://schemas.microsoft.com/office/powerpoint/2010/main" val="1724302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rmal">
    <p:bg>
      <p:bgPr>
        <a:solidFill>
          <a:schemeClr val="bg1"/>
        </a:solidFill>
        <a:effectLst/>
      </p:bgPr>
    </p:bg>
    <p:spTree>
      <p:nvGrpSpPr>
        <p:cNvPr id="1" name=""/>
        <p:cNvGrpSpPr/>
        <p:nvPr/>
      </p:nvGrpSpPr>
      <p:grpSpPr>
        <a:xfrm>
          <a:off x="0" y="0"/>
          <a:ext cx="0" cy="0"/>
          <a:chOff x="0" y="0"/>
          <a:chExt cx="0" cy="0"/>
        </a:xfrm>
      </p:grpSpPr>
      <p:sp>
        <p:nvSpPr>
          <p:cNvPr id="4" name="TextBox 6"/>
          <p:cNvSpPr txBox="1">
            <a:spLocks noChangeArrowheads="1"/>
          </p:cNvSpPr>
          <p:nvPr userDrawn="1"/>
        </p:nvSpPr>
        <p:spPr bwMode="auto">
          <a:xfrm>
            <a:off x="5899150" y="7031038"/>
            <a:ext cx="185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defRPr/>
            </a:pPr>
            <a:endParaRPr lang="en-US" altLang="en-US"/>
          </a:p>
        </p:txBody>
      </p:sp>
      <p:sp>
        <p:nvSpPr>
          <p:cNvPr id="16" name="Text Placeholder 2"/>
          <p:cNvSpPr>
            <a:spLocks noGrp="1"/>
          </p:cNvSpPr>
          <p:nvPr>
            <p:ph idx="1" hasCustomPrompt="1"/>
          </p:nvPr>
        </p:nvSpPr>
        <p:spPr>
          <a:xfrm>
            <a:off x="338327" y="907312"/>
            <a:ext cx="8472520" cy="5032744"/>
          </a:xfrm>
          <a:prstGeom prst="rect">
            <a:avLst/>
          </a:prstGeom>
          <a:solidFill>
            <a:schemeClr val="bg1"/>
          </a:solidFill>
          <a:ln>
            <a:noFill/>
          </a:ln>
        </p:spPr>
        <p:txBody>
          <a:bodyPr rtlCol="0">
            <a:normAutofit/>
          </a:bodyPr>
          <a:lstStyle>
            <a:lvl1pPr marL="283464" indent="-283464">
              <a:buFont typeface="Wingdings" charset="2"/>
              <a:buChar char="§"/>
              <a:defRPr/>
            </a:lvl1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laceholder 1"/>
          <p:cNvSpPr>
            <a:spLocks noGrp="1"/>
          </p:cNvSpPr>
          <p:nvPr>
            <p:ph type="title"/>
          </p:nvPr>
        </p:nvSpPr>
        <p:spPr bwMode="auto">
          <a:xfrm>
            <a:off x="608679" y="0"/>
            <a:ext cx="8202168" cy="69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ctr" anchorCtr="0" compatLnSpc="1">
            <a:prstTxWarp prst="textNoShape">
              <a:avLst/>
            </a:prstTxWarp>
          </a:bodyPr>
          <a:lstStyle/>
          <a:p>
            <a:pPr lvl="0"/>
            <a:r>
              <a:rPr lang="en-US" altLang="en-US" dirty="0"/>
              <a:t>Click to Insert Title</a:t>
            </a:r>
          </a:p>
        </p:txBody>
      </p:sp>
    </p:spTree>
    <p:extLst>
      <p:ext uri="{BB962C8B-B14F-4D97-AF65-F5344CB8AC3E}">
        <p14:creationId xmlns:p14="http://schemas.microsoft.com/office/powerpoint/2010/main" val="10801080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mal 2-col">
    <p:bg>
      <p:bgPr>
        <a:solidFill>
          <a:schemeClr val="bg1"/>
        </a:solidFill>
        <a:effectLst/>
      </p:bgPr>
    </p:bg>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333954" y="907312"/>
            <a:ext cx="4238045" cy="4675367"/>
          </a:xfrm>
          <a:prstGeom prst="rect">
            <a:avLst/>
          </a:prstGeom>
          <a:noFill/>
          <a:ln>
            <a:noFill/>
          </a:ln>
        </p:spPr>
        <p:txBody>
          <a:bodyPr rtlCol="0">
            <a:normAutofit/>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idx="10" hasCustomPrompt="1"/>
          </p:nvPr>
        </p:nvSpPr>
        <p:spPr>
          <a:xfrm>
            <a:off x="4584373" y="907312"/>
            <a:ext cx="4217721" cy="4675367"/>
          </a:xfrm>
          <a:prstGeom prst="rect">
            <a:avLst/>
          </a:prstGeom>
          <a:noFill/>
          <a:ln>
            <a:noFill/>
          </a:ln>
        </p:spPr>
        <p:txBody>
          <a:bodyPr rtlCol="0">
            <a:normAutofit/>
          </a:bodyPr>
          <a:lstStyle>
            <a:lvl1pPr marL="287338" marR="0" indent="-287338" algn="l" defTabSz="914400" rtl="0" eaLnBrk="0" fontAlgn="base" latinLnBrk="0" hangingPunct="0">
              <a:lnSpc>
                <a:spcPct val="100000"/>
              </a:lnSpc>
              <a:spcBef>
                <a:spcPts val="1200"/>
              </a:spcBef>
              <a:spcAft>
                <a:spcPct val="0"/>
              </a:spcAft>
              <a:buClr>
                <a:schemeClr val="tx2"/>
              </a:buClr>
              <a:buSzPct val="100000"/>
              <a:buFont typeface="Wingdings" charset="2"/>
              <a:buChar char="§"/>
              <a:tabLst/>
              <a:defRPr/>
            </a:lvl1pPr>
          </a:lstStyle>
          <a:p>
            <a:pPr marL="287338" marR="0" lvl="0" indent="-287338" algn="l" defTabSz="914400" rtl="0" eaLnBrk="0" fontAlgn="base" latinLnBrk="0" hangingPunct="0">
              <a:lnSpc>
                <a:spcPct val="100000"/>
              </a:lnSpc>
              <a:spcBef>
                <a:spcPts val="1200"/>
              </a:spcBef>
              <a:spcAft>
                <a:spcPct val="0"/>
              </a:spcAft>
              <a:buClr>
                <a:schemeClr val="tx2"/>
              </a:buClr>
              <a:buSzPct val="100000"/>
              <a:buFont typeface="Wingdings" charset="2"/>
              <a:buChar char="§"/>
              <a:tabLst/>
              <a:defRPr/>
            </a:pPr>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bwMode="auto">
          <a:xfrm>
            <a:off x="599926" y="0"/>
            <a:ext cx="8202168" cy="69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ctr" anchorCtr="0" compatLnSpc="1">
            <a:prstTxWarp prst="textNoShape">
              <a:avLst/>
            </a:prstTxWarp>
          </a:bodyPr>
          <a:lstStyle/>
          <a:p>
            <a:pPr lvl="0"/>
            <a:r>
              <a:rPr lang="en-US" altLang="en-US" dirty="0"/>
              <a:t>Click to Insert Title</a:t>
            </a:r>
          </a:p>
        </p:txBody>
      </p:sp>
    </p:spTree>
    <p:extLst>
      <p:ext uri="{BB962C8B-B14F-4D97-AF65-F5344CB8AC3E}">
        <p14:creationId xmlns:p14="http://schemas.microsoft.com/office/powerpoint/2010/main" val="6973501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338412" y="907312"/>
            <a:ext cx="8451272" cy="5146017"/>
          </a:xfrm>
        </p:spPr>
        <p:txBody>
          <a:bodyPr rtlCol="0">
            <a:normAutofit/>
          </a:bodyPr>
          <a:lstStyle>
            <a:lvl1pPr>
              <a:defRPr baseline="0"/>
            </a:lvl1pPr>
          </a:lstStyle>
          <a:p>
            <a:pPr lvl="0"/>
            <a:r>
              <a:rPr lang="en-US" noProof="0"/>
              <a:t>Click icon to add table</a:t>
            </a:r>
            <a:endParaRPr lang="en-US" noProof="0" dirty="0"/>
          </a:p>
        </p:txBody>
      </p:sp>
      <p:sp>
        <p:nvSpPr>
          <p:cNvPr id="5" name="Text Placeholder 11"/>
          <p:cNvSpPr>
            <a:spLocks noGrp="1"/>
          </p:cNvSpPr>
          <p:nvPr>
            <p:ph type="body" sz="quarter" idx="15"/>
          </p:nvPr>
        </p:nvSpPr>
        <p:spPr>
          <a:xfrm>
            <a:off x="9144000" y="0"/>
            <a:ext cx="1598613" cy="4572000"/>
          </a:xfrm>
          <a:noFill/>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a:lvl1pPr>
          </a:lstStyle>
          <a:p>
            <a:pPr lvl="0"/>
            <a:r>
              <a:rPr lang="en-US"/>
              <a:t>Click to edit Master text styles</a:t>
            </a:r>
          </a:p>
        </p:txBody>
      </p:sp>
      <p:sp>
        <p:nvSpPr>
          <p:cNvPr id="6" name="Title Placeholder 1"/>
          <p:cNvSpPr>
            <a:spLocks noGrp="1"/>
          </p:cNvSpPr>
          <p:nvPr>
            <p:ph type="title"/>
          </p:nvPr>
        </p:nvSpPr>
        <p:spPr bwMode="auto">
          <a:xfrm>
            <a:off x="587516" y="0"/>
            <a:ext cx="8202168" cy="69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ctr" anchorCtr="0" compatLnSpc="1">
            <a:prstTxWarp prst="textNoShape">
              <a:avLst/>
            </a:prstTxWarp>
          </a:bodyPr>
          <a:lstStyle/>
          <a:p>
            <a:pPr lvl="0"/>
            <a:r>
              <a:rPr lang="en-US" altLang="en-US" dirty="0"/>
              <a:t>Click to Insert Title</a:t>
            </a:r>
          </a:p>
        </p:txBody>
      </p:sp>
    </p:spTree>
    <p:extLst>
      <p:ext uri="{BB962C8B-B14F-4D97-AF65-F5344CB8AC3E}">
        <p14:creationId xmlns:p14="http://schemas.microsoft.com/office/powerpoint/2010/main" val="15451715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rmal blank">
    <p:bg>
      <p:bgPr>
        <a:solidFill>
          <a:schemeClr val="bg1"/>
        </a:solidFill>
        <a:effectLst/>
      </p:bgPr>
    </p:bg>
    <p:spTree>
      <p:nvGrpSpPr>
        <p:cNvPr id="1" name=""/>
        <p:cNvGrpSpPr/>
        <p:nvPr/>
      </p:nvGrpSpPr>
      <p:grpSpPr>
        <a:xfrm>
          <a:off x="0" y="0"/>
          <a:ext cx="0" cy="0"/>
          <a:chOff x="0" y="0"/>
          <a:chExt cx="0" cy="0"/>
        </a:xfrm>
      </p:grpSpPr>
      <p:sp>
        <p:nvSpPr>
          <p:cNvPr id="3" name="TextBox 6"/>
          <p:cNvSpPr txBox="1">
            <a:spLocks noChangeArrowheads="1"/>
          </p:cNvSpPr>
          <p:nvPr userDrawn="1"/>
        </p:nvSpPr>
        <p:spPr bwMode="auto">
          <a:xfrm>
            <a:off x="5899150" y="7031038"/>
            <a:ext cx="185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defRPr/>
            </a:pPr>
            <a:endParaRPr lang="en-US" altLang="en-US"/>
          </a:p>
        </p:txBody>
      </p:sp>
      <p:sp>
        <p:nvSpPr>
          <p:cNvPr id="8" name="Title Placeholder 1"/>
          <p:cNvSpPr>
            <a:spLocks noGrp="1"/>
          </p:cNvSpPr>
          <p:nvPr>
            <p:ph type="title"/>
          </p:nvPr>
        </p:nvSpPr>
        <p:spPr bwMode="auto">
          <a:xfrm>
            <a:off x="587516" y="0"/>
            <a:ext cx="8202168" cy="69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ctr" anchorCtr="0" compatLnSpc="1">
            <a:prstTxWarp prst="textNoShape">
              <a:avLst/>
            </a:prstTxWarp>
          </a:bodyPr>
          <a:lstStyle/>
          <a:p>
            <a:pPr lvl="0"/>
            <a:r>
              <a:rPr lang="en-US" altLang="en-US" dirty="0"/>
              <a:t>Click to Insert Title</a:t>
            </a:r>
          </a:p>
        </p:txBody>
      </p:sp>
    </p:spTree>
    <p:extLst>
      <p:ext uri="{BB962C8B-B14F-4D97-AF65-F5344CB8AC3E}">
        <p14:creationId xmlns:p14="http://schemas.microsoft.com/office/powerpoint/2010/main" val="17844725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89399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Blank Layou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3065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94660"/>
          </a:xfrm>
          <a:prstGeom prst="rect">
            <a:avLst/>
          </a:prstGeom>
          <a:solidFill>
            <a:srgbClr val="55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ext Placeholder 2"/>
          <p:cNvSpPr>
            <a:spLocks noGrp="1"/>
          </p:cNvSpPr>
          <p:nvPr>
            <p:ph type="body" idx="1"/>
          </p:nvPr>
        </p:nvSpPr>
        <p:spPr bwMode="auto">
          <a:xfrm>
            <a:off x="338328" y="898930"/>
            <a:ext cx="8476488" cy="507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274320" tIns="274320" rIns="274320" bIns="137160" numCol="1" anchor="t" anchorCtr="0" compatLnSpc="1">
            <a:prstTxWarp prst="textNoShape">
              <a:avLst/>
            </a:prstTxWarp>
          </a:bodyPr>
          <a:lstStyle/>
          <a:p>
            <a:pPr lvl="0"/>
            <a:r>
              <a:rPr lang="en-US" altLang="en-US" dirty="0"/>
              <a:t>Click to edit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Title Placeholder 1"/>
          <p:cNvSpPr>
            <a:spLocks noGrp="1"/>
          </p:cNvSpPr>
          <p:nvPr>
            <p:ph type="title"/>
          </p:nvPr>
        </p:nvSpPr>
        <p:spPr bwMode="auto">
          <a:xfrm>
            <a:off x="604838" y="0"/>
            <a:ext cx="8202168" cy="69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ctr" anchorCtr="0" compatLnSpc="1">
            <a:prstTxWarp prst="textNoShape">
              <a:avLst/>
            </a:prstTxWarp>
          </a:bodyPr>
          <a:lstStyle/>
          <a:p>
            <a:pPr lvl="0"/>
            <a:r>
              <a:rPr lang="en-US" altLang="en-US" dirty="0"/>
              <a:t>Click to Insert Title</a:t>
            </a:r>
          </a:p>
        </p:txBody>
      </p:sp>
      <p:sp>
        <p:nvSpPr>
          <p:cNvPr id="5" name="Footer Placeholder 17"/>
          <p:cNvSpPr txBox="1">
            <a:spLocks/>
          </p:cNvSpPr>
          <p:nvPr userDrawn="1"/>
        </p:nvSpPr>
        <p:spPr>
          <a:xfrm>
            <a:off x="467833" y="6335713"/>
            <a:ext cx="3338513" cy="274637"/>
          </a:xfrm>
          <a:prstGeom prst="rect">
            <a:avLst/>
          </a:prstGeom>
          <a:noFill/>
        </p:spPr>
        <p:txBody>
          <a:bodyPr lIns="0" tIns="0" rIns="0" bIns="0" anchor="ctr"/>
          <a:lstStyle>
            <a:defPPr>
              <a:defRPr lang="en-US"/>
            </a:defPPr>
            <a:lvl1pPr algn="l" rtl="0" eaLnBrk="1" fontAlgn="base" hangingPunct="1">
              <a:spcBef>
                <a:spcPct val="0"/>
              </a:spcBef>
              <a:spcAft>
                <a:spcPct val="0"/>
              </a:spcAft>
              <a:defRPr sz="800" kern="1200" dirty="0" err="1" smtClean="0">
                <a:solidFill>
                  <a:schemeClr val="tx1"/>
                </a:solidFill>
                <a:latin typeface="Arial"/>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3D1B0C86-AE9E-2C4A-A034-3849A050337A}" type="slidenum">
              <a:rPr lang="en-US" smtClean="0">
                <a:solidFill>
                  <a:srgbClr val="045182"/>
                </a:solidFill>
                <a:latin typeface="Arial" pitchFamily="34" charset="0"/>
              </a:rPr>
              <a:pPr>
                <a:defRPr/>
              </a:pPr>
              <a:t>‹#›</a:t>
            </a:fld>
            <a:r>
              <a:rPr lang="en-US" dirty="0">
                <a:solidFill>
                  <a:srgbClr val="045182"/>
                </a:solidFill>
              </a:rPr>
              <a:t>  |  </a:t>
            </a:r>
            <a:r>
              <a:rPr lang="en-US" b="1" dirty="0" err="1">
                <a:solidFill>
                  <a:schemeClr val="accent3"/>
                </a:solidFill>
              </a:rPr>
              <a:t>LMP</a:t>
            </a:r>
            <a:r>
              <a:rPr lang="en-US" dirty="0" err="1">
                <a:solidFill>
                  <a:srgbClr val="045182"/>
                </a:solidFill>
              </a:rPr>
              <a:t>artnership.org</a:t>
            </a:r>
            <a:endParaRPr lang="en-US" dirty="0">
              <a:solidFill>
                <a:srgbClr val="045182"/>
              </a:solidFill>
              <a:latin typeface="Arial" pitchFamily="34" charset="0"/>
            </a:endParaRPr>
          </a:p>
        </p:txBody>
      </p:sp>
      <p:sp>
        <p:nvSpPr>
          <p:cNvPr id="7" name="Rectangle 6"/>
          <p:cNvSpPr/>
          <p:nvPr userDrawn="1"/>
        </p:nvSpPr>
        <p:spPr>
          <a:xfrm>
            <a:off x="0" y="694660"/>
            <a:ext cx="9144000" cy="70884"/>
          </a:xfrm>
          <a:prstGeom prst="rect">
            <a:avLst/>
          </a:prstGeom>
          <a:solidFill>
            <a:srgbClr val="00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0" y="6202326"/>
            <a:ext cx="709546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21414" y="6202326"/>
            <a:ext cx="1472184" cy="457200"/>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fade/>
  </p:transition>
  <p:hf hdr="0" dt="0"/>
  <p:txStyles>
    <p:titleStyle>
      <a:lvl1pPr algn="l" rtl="0" eaLnBrk="1" fontAlgn="base" hangingPunct="1">
        <a:spcBef>
          <a:spcPct val="0"/>
        </a:spcBef>
        <a:spcAft>
          <a:spcPct val="0"/>
        </a:spcAft>
        <a:defRPr sz="2400" b="1">
          <a:solidFill>
            <a:schemeClr val="bg1"/>
          </a:solidFill>
          <a:latin typeface="Arial" pitchFamily="34" charset="0"/>
          <a:ea typeface="Arial" charset="0"/>
          <a:cs typeface="Arial" pitchFamily="34" charset="0"/>
        </a:defRPr>
      </a:lvl1pPr>
      <a:lvl2pPr algn="l" rtl="0" eaLnBrk="1" fontAlgn="base" hangingPunct="1">
        <a:spcBef>
          <a:spcPct val="0"/>
        </a:spcBef>
        <a:spcAft>
          <a:spcPct val="0"/>
        </a:spcAft>
        <a:defRPr sz="3000">
          <a:solidFill>
            <a:schemeClr val="accent1"/>
          </a:solidFill>
          <a:latin typeface="Arial" pitchFamily="34" charset="0"/>
          <a:ea typeface="Arial" charset="0"/>
          <a:cs typeface="Arial" charset="0"/>
        </a:defRPr>
      </a:lvl2pPr>
      <a:lvl3pPr algn="l" rtl="0" eaLnBrk="1" fontAlgn="base" hangingPunct="1">
        <a:spcBef>
          <a:spcPct val="0"/>
        </a:spcBef>
        <a:spcAft>
          <a:spcPct val="0"/>
        </a:spcAft>
        <a:defRPr sz="3000">
          <a:solidFill>
            <a:schemeClr val="accent1"/>
          </a:solidFill>
          <a:latin typeface="Arial" pitchFamily="34" charset="0"/>
          <a:ea typeface="Arial" charset="0"/>
          <a:cs typeface="Arial" charset="0"/>
        </a:defRPr>
      </a:lvl3pPr>
      <a:lvl4pPr algn="l" rtl="0" eaLnBrk="1" fontAlgn="base" hangingPunct="1">
        <a:spcBef>
          <a:spcPct val="0"/>
        </a:spcBef>
        <a:spcAft>
          <a:spcPct val="0"/>
        </a:spcAft>
        <a:defRPr sz="3000">
          <a:solidFill>
            <a:schemeClr val="accent1"/>
          </a:solidFill>
          <a:latin typeface="Arial" pitchFamily="34" charset="0"/>
          <a:ea typeface="Arial" charset="0"/>
          <a:cs typeface="Arial" charset="0"/>
        </a:defRPr>
      </a:lvl4pPr>
      <a:lvl5pPr algn="l" rtl="0" eaLnBrk="1" fontAlgn="base" hangingPunct="1">
        <a:spcBef>
          <a:spcPct val="0"/>
        </a:spcBef>
        <a:spcAft>
          <a:spcPct val="0"/>
        </a:spcAft>
        <a:defRPr sz="3000">
          <a:solidFill>
            <a:schemeClr val="accent1"/>
          </a:solidFill>
          <a:latin typeface="Arial" pitchFamily="34" charset="0"/>
          <a:ea typeface="Arial" charset="0"/>
          <a:cs typeface="Arial" charset="0"/>
        </a:defRPr>
      </a:lvl5pPr>
      <a:lvl6pPr marL="457200" algn="l" rtl="0" eaLnBrk="1" fontAlgn="base" hangingPunct="1">
        <a:spcBef>
          <a:spcPct val="0"/>
        </a:spcBef>
        <a:spcAft>
          <a:spcPct val="0"/>
        </a:spcAft>
        <a:defRPr sz="3200" b="1">
          <a:solidFill>
            <a:schemeClr val="tx1"/>
          </a:solidFill>
          <a:latin typeface="Arial" pitchFamily="34" charset="0"/>
        </a:defRPr>
      </a:lvl6pPr>
      <a:lvl7pPr marL="914400" algn="l" rtl="0" eaLnBrk="1" fontAlgn="base" hangingPunct="1">
        <a:spcBef>
          <a:spcPct val="0"/>
        </a:spcBef>
        <a:spcAft>
          <a:spcPct val="0"/>
        </a:spcAft>
        <a:defRPr sz="3200" b="1">
          <a:solidFill>
            <a:schemeClr val="tx1"/>
          </a:solidFill>
          <a:latin typeface="Arial" pitchFamily="34" charset="0"/>
        </a:defRPr>
      </a:lvl7pPr>
      <a:lvl8pPr marL="1371600" algn="l" rtl="0" eaLnBrk="1" fontAlgn="base" hangingPunct="1">
        <a:spcBef>
          <a:spcPct val="0"/>
        </a:spcBef>
        <a:spcAft>
          <a:spcPct val="0"/>
        </a:spcAft>
        <a:defRPr sz="3200" b="1">
          <a:solidFill>
            <a:schemeClr val="tx1"/>
          </a:solidFill>
          <a:latin typeface="Arial" pitchFamily="34" charset="0"/>
        </a:defRPr>
      </a:lvl8pPr>
      <a:lvl9pPr marL="1828800" algn="l" rtl="0" eaLnBrk="1" fontAlgn="base" hangingPunct="1">
        <a:spcBef>
          <a:spcPct val="0"/>
        </a:spcBef>
        <a:spcAft>
          <a:spcPct val="0"/>
        </a:spcAft>
        <a:defRPr sz="3200" b="1">
          <a:solidFill>
            <a:schemeClr val="tx1"/>
          </a:solidFill>
          <a:latin typeface="Arial" pitchFamily="34" charset="0"/>
        </a:defRPr>
      </a:lvl9pPr>
    </p:titleStyle>
    <p:bodyStyle>
      <a:lvl1pPr marL="287338" indent="-287338" algn="l" rtl="0" eaLnBrk="1" fontAlgn="base" hangingPunct="1">
        <a:spcBef>
          <a:spcPts val="1200"/>
        </a:spcBef>
        <a:spcAft>
          <a:spcPct val="0"/>
        </a:spcAft>
        <a:buClr>
          <a:schemeClr val="tx2"/>
        </a:buClr>
        <a:buSzPct val="100000"/>
        <a:buFont typeface="Wingdings" charset="2"/>
        <a:buChar char="§"/>
        <a:defRPr sz="2400">
          <a:solidFill>
            <a:schemeClr val="tx1"/>
          </a:solidFill>
          <a:latin typeface="Arial" pitchFamily="34" charset="0"/>
          <a:ea typeface="Arial" charset="0"/>
          <a:cs typeface="Arial" pitchFamily="34" charset="0"/>
        </a:defRPr>
      </a:lvl1pPr>
      <a:lvl2pPr marL="576263" indent="-233363" algn="l" rtl="0" eaLnBrk="1" fontAlgn="base" hangingPunct="1">
        <a:spcBef>
          <a:spcPts val="600"/>
        </a:spcBef>
        <a:spcAft>
          <a:spcPct val="0"/>
        </a:spcAft>
        <a:buClr>
          <a:schemeClr val="tx2"/>
        </a:buClr>
        <a:buSzPct val="100000"/>
        <a:buFont typeface="Wingdings" charset="2"/>
        <a:buChar char="§"/>
        <a:defRPr sz="2000">
          <a:solidFill>
            <a:schemeClr val="tx2"/>
          </a:solidFill>
          <a:latin typeface="Arial" pitchFamily="34" charset="0"/>
          <a:ea typeface="Arial" charset="0"/>
          <a:cs typeface="Arial" pitchFamily="34" charset="0"/>
        </a:defRPr>
      </a:lvl2pPr>
      <a:lvl3pPr marL="860425" indent="-169863" algn="l" rtl="0" eaLnBrk="1" fontAlgn="base" hangingPunct="1">
        <a:spcBef>
          <a:spcPts val="600"/>
        </a:spcBef>
        <a:spcAft>
          <a:spcPct val="0"/>
        </a:spcAft>
        <a:buClr>
          <a:schemeClr val="tx2"/>
        </a:buClr>
        <a:buSzPct val="100000"/>
        <a:buFont typeface="Wingdings" charset="2"/>
        <a:buChar char="§"/>
        <a:defRPr>
          <a:solidFill>
            <a:schemeClr val="tx1"/>
          </a:solidFill>
          <a:latin typeface="Arial" pitchFamily="34" charset="0"/>
          <a:ea typeface="Arial" charset="0"/>
          <a:cs typeface="Arial" pitchFamily="34" charset="0"/>
        </a:defRPr>
      </a:lvl3pPr>
      <a:lvl4pPr marL="1143000" indent="-168275" algn="l" rtl="0" eaLnBrk="1" fontAlgn="base" hangingPunct="1">
        <a:spcBef>
          <a:spcPts val="600"/>
        </a:spcBef>
        <a:spcAft>
          <a:spcPct val="0"/>
        </a:spcAft>
        <a:buClr>
          <a:schemeClr val="tx2"/>
        </a:buClr>
        <a:buSzPct val="100000"/>
        <a:buFont typeface="Wingdings" charset="2"/>
        <a:buChar char="§"/>
        <a:defRPr sz="1600">
          <a:solidFill>
            <a:schemeClr val="tx1"/>
          </a:solidFill>
          <a:latin typeface="Arial" pitchFamily="34" charset="0"/>
          <a:ea typeface="Arial" charset="0"/>
          <a:cs typeface="Arial" pitchFamily="34" charset="0"/>
        </a:defRPr>
      </a:lvl4pPr>
      <a:lvl5pPr marL="1425575" indent="-168275" algn="l" rtl="0" eaLnBrk="1" fontAlgn="base" hangingPunct="1">
        <a:spcBef>
          <a:spcPts val="600"/>
        </a:spcBef>
        <a:spcAft>
          <a:spcPct val="0"/>
        </a:spcAft>
        <a:buClr>
          <a:schemeClr val="tx2"/>
        </a:buClr>
        <a:buSzPct val="100000"/>
        <a:buFont typeface="Wingdings" charset="2"/>
        <a:buChar char="§"/>
        <a:defRPr sz="1600">
          <a:solidFill>
            <a:schemeClr val="tx1"/>
          </a:solidFill>
          <a:latin typeface="Arial" pitchFamily="34" charset="0"/>
          <a:ea typeface="Arial" charset="0"/>
          <a:cs typeface="Arial" pitchFamily="34" charset="0"/>
        </a:defRPr>
      </a:lvl5pPr>
      <a:lvl6pPr marL="1882775" indent="-168275" algn="l" rtl="0" eaLnBrk="1" fontAlgn="base" hangingPunct="1">
        <a:spcBef>
          <a:spcPct val="0"/>
        </a:spcBef>
        <a:spcAft>
          <a:spcPct val="0"/>
        </a:spcAft>
        <a:buChar char="•"/>
        <a:defRPr sz="1600">
          <a:solidFill>
            <a:schemeClr val="tx1"/>
          </a:solidFill>
          <a:latin typeface="+mn-lt"/>
        </a:defRPr>
      </a:lvl6pPr>
      <a:lvl7pPr marL="2339975" indent="-168275" algn="l" rtl="0" eaLnBrk="1" fontAlgn="base" hangingPunct="1">
        <a:spcBef>
          <a:spcPct val="0"/>
        </a:spcBef>
        <a:spcAft>
          <a:spcPct val="0"/>
        </a:spcAft>
        <a:buChar char="•"/>
        <a:defRPr sz="1600">
          <a:solidFill>
            <a:schemeClr val="tx1"/>
          </a:solidFill>
          <a:latin typeface="+mn-lt"/>
        </a:defRPr>
      </a:lvl7pPr>
      <a:lvl8pPr marL="2797175" indent="-168275" algn="l" rtl="0" eaLnBrk="1" fontAlgn="base" hangingPunct="1">
        <a:spcBef>
          <a:spcPct val="0"/>
        </a:spcBef>
        <a:spcAft>
          <a:spcPct val="0"/>
        </a:spcAft>
        <a:buChar char="•"/>
        <a:defRPr sz="1600">
          <a:solidFill>
            <a:schemeClr val="tx1"/>
          </a:solidFill>
          <a:latin typeface="+mn-lt"/>
        </a:defRPr>
      </a:lvl8pPr>
      <a:lvl9pPr marL="3254375" indent="-168275"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hyperlink" Target="http://www.conferenceboard.ca/topics/education/learning-tools/employability-skills.aspx" TargetMode="External"/><Relationship Id="rId3" Type="http://schemas.openxmlformats.org/officeDocument/2006/relationships/hyperlink" Target="http://www.kpcareerplanning.org/prd/index.php" TargetMode="External"/><Relationship Id="rId7" Type="http://schemas.openxmlformats.org/officeDocument/2006/relationships/hyperlink" Target="http://www.careeronestop.org/CompetencyModel/ETA_industry_competency_initiative.aspx"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www.seiu-uhweduc.org/" TargetMode="External"/><Relationship Id="rId5" Type="http://schemas.openxmlformats.org/officeDocument/2006/relationships/hyperlink" Target="http://www.bhmt.org/" TargetMode="External"/><Relationship Id="rId10" Type="http://schemas.openxmlformats.org/officeDocument/2006/relationships/hyperlink" Target="https://iom.nationalacademies.org/Reports/2010/The-Future-of-Nursing-Leading-Change-Advancing-Health.aspx" TargetMode="External"/><Relationship Id="rId4" Type="http://schemas.openxmlformats.org/officeDocument/2006/relationships/hyperlink" Target="http://insidekp.kp.org/insidekp/strategy" TargetMode="External"/><Relationship Id="rId9" Type="http://schemas.openxmlformats.org/officeDocument/2006/relationships/hyperlink" Target="http://www.iftf.org/futureworkskil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FUTURE AT KAISER PERMANENTE</a:t>
            </a:r>
          </a:p>
        </p:txBody>
      </p:sp>
      <p:sp>
        <p:nvSpPr>
          <p:cNvPr id="3" name="Content Placeholder 2"/>
          <p:cNvSpPr>
            <a:spLocks noGrp="1"/>
          </p:cNvSpPr>
          <p:nvPr>
            <p:ph sz="quarter" idx="13"/>
          </p:nvPr>
        </p:nvSpPr>
        <p:spPr/>
        <p:txBody>
          <a:bodyPr/>
          <a:lstStyle/>
          <a:p>
            <a:r>
              <a:rPr lang="en-US" dirty="0"/>
              <a:t>JOBS OF THE FUTURE COMMITTEE</a:t>
            </a:r>
          </a:p>
        </p:txBody>
      </p:sp>
      <p:sp>
        <p:nvSpPr>
          <p:cNvPr id="4" name="Text Placeholder 3"/>
          <p:cNvSpPr>
            <a:spLocks noGrp="1"/>
          </p:cNvSpPr>
          <p:nvPr>
            <p:ph type="body" sz="quarter" idx="10"/>
          </p:nvPr>
        </p:nvSpPr>
        <p:spPr/>
        <p:txBody>
          <a:bodyPr>
            <a:normAutofit lnSpcReduction="10000"/>
          </a:bodyPr>
          <a:lstStyle/>
          <a:p>
            <a:r>
              <a:rPr lang="en-US" b="1" dirty="0">
                <a:solidFill>
                  <a:schemeClr val="bg1"/>
                </a:solidFill>
              </a:rPr>
              <a:t>2018</a:t>
            </a:r>
          </a:p>
        </p:txBody>
      </p:sp>
    </p:spTree>
    <p:extLst>
      <p:ext uri="{BB962C8B-B14F-4D97-AF65-F5344CB8AC3E}">
        <p14:creationId xmlns:p14="http://schemas.microsoft.com/office/powerpoint/2010/main" val="316635143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Title 5"/>
          <p:cNvSpPr>
            <a:spLocks noGrp="1"/>
          </p:cNvSpPr>
          <p:nvPr>
            <p:ph type="title"/>
          </p:nvPr>
        </p:nvSpPr>
        <p:spPr>
          <a:xfrm>
            <a:off x="313182" y="104255"/>
            <a:ext cx="8202168" cy="694660"/>
          </a:xfrm>
        </p:spPr>
        <p:txBody>
          <a:bodyPr/>
          <a:lstStyle/>
          <a:p>
            <a:pPr eaLnBrk="1" hangingPunct="1"/>
            <a:r>
              <a:rPr lang="en-US" dirty="0">
                <a:solidFill>
                  <a:schemeClr val="bg2"/>
                </a:solidFill>
                <a:latin typeface="Arial Black" panose="020B0A04020102020204" pitchFamily="34" charset="0"/>
                <a:cs typeface="Arial Black" panose="020B0A04020102020204" pitchFamily="34" charset="0"/>
              </a:rPr>
              <a:t>The Critical Skills – Consumer Focus</a:t>
            </a:r>
          </a:p>
        </p:txBody>
      </p:sp>
      <p:pic>
        <p:nvPicPr>
          <p:cNvPr id="2" name="Picture 1"/>
          <p:cNvPicPr>
            <a:picLocks noChangeAspect="1"/>
          </p:cNvPicPr>
          <p:nvPr/>
        </p:nvPicPr>
        <p:blipFill>
          <a:blip r:embed="rId3"/>
          <a:stretch>
            <a:fillRect/>
          </a:stretch>
        </p:blipFill>
        <p:spPr>
          <a:xfrm>
            <a:off x="3609049" y="1292290"/>
            <a:ext cx="1672786" cy="1672786"/>
          </a:xfrm>
          <a:prstGeom prst="rect">
            <a:avLst/>
          </a:prstGeom>
        </p:spPr>
      </p:pic>
      <p:sp>
        <p:nvSpPr>
          <p:cNvPr id="10" name="TextBox 83"/>
          <p:cNvSpPr txBox="1">
            <a:spLocks noChangeArrowheads="1"/>
          </p:cNvSpPr>
          <p:nvPr/>
        </p:nvSpPr>
        <p:spPr bwMode="auto">
          <a:xfrm>
            <a:off x="466725" y="3333750"/>
            <a:ext cx="747965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700" b="0" i="0" u="none" strike="noStrike" kern="0" cap="none" spc="0" normalizeH="0" baseline="0" noProof="0" dirty="0">
                <a:ln>
                  <a:noFill/>
                </a:ln>
                <a:solidFill>
                  <a:srgbClr val="000000"/>
                </a:solidFill>
                <a:effectLst/>
                <a:uLnTx/>
                <a:uFillTx/>
                <a:latin typeface="+mn-lt"/>
                <a:cs typeface="Arial" panose="020B0604020202020204" pitchFamily="34" charset="0"/>
              </a:rPr>
              <a:t>Delivering excellent care requires employees to engage with members</a:t>
            </a:r>
            <a:r>
              <a:rPr kumimoji="0" lang="en-US" altLang="en-US" sz="1700" b="0" i="0" u="none" strike="noStrike" kern="0" cap="none" spc="0" normalizeH="0" noProof="0" dirty="0">
                <a:ln>
                  <a:noFill/>
                </a:ln>
                <a:solidFill>
                  <a:srgbClr val="000000"/>
                </a:solidFill>
                <a:effectLst/>
                <a:uLnTx/>
                <a:uFillTx/>
                <a:latin typeface="+mn-lt"/>
                <a:cs typeface="Arial" panose="020B0604020202020204" pitchFamily="34" charset="0"/>
              </a:rPr>
              <a:t> by </a:t>
            </a:r>
            <a:r>
              <a:rPr kumimoji="0" lang="en-US" altLang="en-US" sz="1700" b="0" i="0" u="none" strike="noStrike" kern="0" cap="none" spc="0" normalizeH="0" baseline="0" noProof="0" dirty="0">
                <a:ln>
                  <a:noFill/>
                </a:ln>
                <a:solidFill>
                  <a:srgbClr val="000000"/>
                </a:solidFill>
                <a:effectLst/>
                <a:uLnTx/>
                <a:uFillTx/>
                <a:latin typeface="+mn-lt"/>
                <a:cs typeface="Arial" panose="020B0604020202020204" pitchFamily="34" charset="0"/>
              </a:rPr>
              <a:t>listening, showing empathy, and communicating effectively.</a:t>
            </a:r>
          </a:p>
        </p:txBody>
      </p:sp>
      <p:sp>
        <p:nvSpPr>
          <p:cNvPr id="12" name="TextBox 11"/>
          <p:cNvSpPr txBox="1"/>
          <p:nvPr/>
        </p:nvSpPr>
        <p:spPr>
          <a:xfrm>
            <a:off x="1100137" y="4868724"/>
            <a:ext cx="6991897" cy="661720"/>
          </a:xfrm>
          <a:prstGeom prst="rect">
            <a:avLst/>
          </a:prstGeom>
          <a:noFill/>
        </p:spPr>
        <p:txBody>
          <a:bodyPr wrap="square" rtlCol="0">
            <a:spAutoFit/>
          </a:bodyPr>
          <a:lstStyle/>
          <a:p>
            <a:pPr algn="ctr"/>
            <a:r>
              <a:rPr lang="en-US" sz="1700" dirty="0">
                <a:solidFill>
                  <a:schemeClr val="tx1">
                    <a:lumMod val="50000"/>
                  </a:schemeClr>
                </a:solidFill>
              </a:rPr>
              <a:t>Find more information online at </a:t>
            </a:r>
            <a:r>
              <a:rPr lang="en-US" sz="1700" dirty="0">
                <a:solidFill>
                  <a:srgbClr val="ED7719"/>
                </a:solidFill>
                <a:latin typeface="Arial Black" panose="020B0A04020102020204" pitchFamily="34" charset="0"/>
                <a:cs typeface="Arial" panose="020B0604020202020204" pitchFamily="34" charset="0"/>
              </a:rPr>
              <a:t>KPCareerPlanning.org  </a:t>
            </a:r>
            <a:endParaRPr lang="en-US" sz="1700" dirty="0">
              <a:latin typeface="Arial" panose="020B0604020202020204" pitchFamily="34" charset="0"/>
              <a:cs typeface="Arial" panose="020B0604020202020204" pitchFamily="34" charset="0"/>
            </a:endParaRPr>
          </a:p>
          <a:p>
            <a:r>
              <a:rPr lang="en-US" sz="2000" dirty="0"/>
              <a:t> </a:t>
            </a:r>
          </a:p>
        </p:txBody>
      </p:sp>
    </p:spTree>
    <p:extLst>
      <p:ext uri="{BB962C8B-B14F-4D97-AF65-F5344CB8AC3E}">
        <p14:creationId xmlns:p14="http://schemas.microsoft.com/office/powerpoint/2010/main" val="300377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Title 5"/>
          <p:cNvSpPr>
            <a:spLocks noGrp="1"/>
          </p:cNvSpPr>
          <p:nvPr>
            <p:ph type="title"/>
          </p:nvPr>
        </p:nvSpPr>
        <p:spPr>
          <a:xfrm>
            <a:off x="313182" y="104255"/>
            <a:ext cx="8202168" cy="694660"/>
          </a:xfrm>
        </p:spPr>
        <p:txBody>
          <a:bodyPr/>
          <a:lstStyle/>
          <a:p>
            <a:pPr eaLnBrk="1" hangingPunct="1"/>
            <a:r>
              <a:rPr lang="en-US" dirty="0">
                <a:solidFill>
                  <a:schemeClr val="bg2"/>
                </a:solidFill>
                <a:latin typeface="Arial Black" panose="020B0A04020102020204" pitchFamily="34" charset="0"/>
                <a:cs typeface="Arial Black" panose="020B0A04020102020204" pitchFamily="34" charset="0"/>
              </a:rPr>
              <a:t>The Critical Skills – Digital Fluency</a:t>
            </a:r>
          </a:p>
        </p:txBody>
      </p:sp>
      <p:pic>
        <p:nvPicPr>
          <p:cNvPr id="3" name="Picture 2"/>
          <p:cNvPicPr>
            <a:picLocks noChangeAspect="1"/>
          </p:cNvPicPr>
          <p:nvPr/>
        </p:nvPicPr>
        <p:blipFill>
          <a:blip r:embed="rId3"/>
          <a:stretch>
            <a:fillRect/>
          </a:stretch>
        </p:blipFill>
        <p:spPr>
          <a:xfrm>
            <a:off x="3588186" y="1350267"/>
            <a:ext cx="1652159" cy="1658256"/>
          </a:xfrm>
          <a:prstGeom prst="rect">
            <a:avLst/>
          </a:prstGeom>
        </p:spPr>
      </p:pic>
      <p:sp>
        <p:nvSpPr>
          <p:cNvPr id="11" name="TextBox 89"/>
          <p:cNvSpPr txBox="1">
            <a:spLocks noChangeArrowheads="1"/>
          </p:cNvSpPr>
          <p:nvPr/>
        </p:nvSpPr>
        <p:spPr bwMode="auto">
          <a:xfrm>
            <a:off x="466725" y="3333750"/>
            <a:ext cx="793280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gn="ctr" fontAlgn="base">
              <a:lnSpc>
                <a:spcPct val="100000"/>
              </a:lnSpc>
              <a:spcBef>
                <a:spcPct val="0"/>
              </a:spcBef>
              <a:spcAft>
                <a:spcPct val="0"/>
              </a:spcAft>
              <a:buClrTx/>
              <a:buFontTx/>
              <a:buNone/>
            </a:pPr>
            <a:r>
              <a:rPr lang="en-US" altLang="en-US" sz="1700" dirty="0">
                <a:solidFill>
                  <a:srgbClr val="000000"/>
                </a:solidFill>
                <a:latin typeface="+mn-lt"/>
              </a:rPr>
              <a:t>Access anywhere for members requires technical innovation. Adapting to new technology in the workplace is a critical skill that everyone needs.</a:t>
            </a:r>
          </a:p>
        </p:txBody>
      </p:sp>
      <p:sp>
        <p:nvSpPr>
          <p:cNvPr id="12" name="TextBox 11"/>
          <p:cNvSpPr txBox="1"/>
          <p:nvPr/>
        </p:nvSpPr>
        <p:spPr>
          <a:xfrm>
            <a:off x="1100137" y="4868724"/>
            <a:ext cx="6991897" cy="661720"/>
          </a:xfrm>
          <a:prstGeom prst="rect">
            <a:avLst/>
          </a:prstGeom>
          <a:noFill/>
        </p:spPr>
        <p:txBody>
          <a:bodyPr wrap="square" rtlCol="0">
            <a:spAutoFit/>
          </a:bodyPr>
          <a:lstStyle/>
          <a:p>
            <a:pPr algn="ctr"/>
            <a:r>
              <a:rPr lang="en-US" sz="1700" dirty="0">
                <a:solidFill>
                  <a:schemeClr val="tx1">
                    <a:lumMod val="50000"/>
                  </a:schemeClr>
                </a:solidFill>
              </a:rPr>
              <a:t>Find more information online at </a:t>
            </a:r>
            <a:r>
              <a:rPr lang="en-US" sz="1700" dirty="0">
                <a:solidFill>
                  <a:srgbClr val="ED7719"/>
                </a:solidFill>
                <a:latin typeface="Arial Black" panose="020B0A04020102020204" pitchFamily="34" charset="0"/>
                <a:cs typeface="Arial" panose="020B0604020202020204" pitchFamily="34" charset="0"/>
              </a:rPr>
              <a:t>KPCareerPlanning.org  </a:t>
            </a:r>
            <a:endParaRPr lang="en-US" sz="1700" dirty="0">
              <a:latin typeface="Arial" panose="020B0604020202020204" pitchFamily="34" charset="0"/>
              <a:cs typeface="Arial" panose="020B0604020202020204" pitchFamily="34" charset="0"/>
            </a:endParaRPr>
          </a:p>
          <a:p>
            <a:r>
              <a:rPr lang="en-US" sz="2000" dirty="0"/>
              <a:t> </a:t>
            </a:r>
          </a:p>
        </p:txBody>
      </p:sp>
    </p:spTree>
    <p:extLst>
      <p:ext uri="{BB962C8B-B14F-4D97-AF65-F5344CB8AC3E}">
        <p14:creationId xmlns:p14="http://schemas.microsoft.com/office/powerpoint/2010/main" val="615117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Title 5"/>
          <p:cNvSpPr>
            <a:spLocks noGrp="1"/>
          </p:cNvSpPr>
          <p:nvPr>
            <p:ph type="title"/>
          </p:nvPr>
        </p:nvSpPr>
        <p:spPr>
          <a:xfrm>
            <a:off x="313182" y="104255"/>
            <a:ext cx="8202168" cy="694660"/>
          </a:xfrm>
        </p:spPr>
        <p:txBody>
          <a:bodyPr/>
          <a:lstStyle/>
          <a:p>
            <a:pPr eaLnBrk="1" hangingPunct="1"/>
            <a:r>
              <a:rPr lang="en-US" dirty="0">
                <a:solidFill>
                  <a:schemeClr val="bg2"/>
                </a:solidFill>
                <a:latin typeface="Arial Black" panose="020B0A04020102020204" pitchFamily="34" charset="0"/>
                <a:cs typeface="Arial Black" panose="020B0A04020102020204" pitchFamily="34" charset="0"/>
              </a:rPr>
              <a:t>The Critical Skills – Process Improvement</a:t>
            </a:r>
          </a:p>
        </p:txBody>
      </p:sp>
      <p:pic>
        <p:nvPicPr>
          <p:cNvPr id="2" name="Picture 1"/>
          <p:cNvPicPr>
            <a:picLocks noChangeAspect="1"/>
          </p:cNvPicPr>
          <p:nvPr/>
        </p:nvPicPr>
        <p:blipFill>
          <a:blip r:embed="rId3"/>
          <a:stretch>
            <a:fillRect/>
          </a:stretch>
        </p:blipFill>
        <p:spPr>
          <a:xfrm>
            <a:off x="3579040" y="1392049"/>
            <a:ext cx="1670449" cy="1670449"/>
          </a:xfrm>
          <a:prstGeom prst="rect">
            <a:avLst/>
          </a:prstGeom>
        </p:spPr>
      </p:pic>
      <p:sp>
        <p:nvSpPr>
          <p:cNvPr id="9" name="TextBox 91"/>
          <p:cNvSpPr txBox="1">
            <a:spLocks noChangeArrowheads="1"/>
          </p:cNvSpPr>
          <p:nvPr/>
        </p:nvSpPr>
        <p:spPr bwMode="auto">
          <a:xfrm>
            <a:off x="438422" y="3458442"/>
            <a:ext cx="83153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700" b="0" i="0" u="none" strike="noStrike" kern="0" cap="none" spc="0" normalizeH="0" baseline="0" noProof="0" dirty="0">
                <a:ln>
                  <a:noFill/>
                </a:ln>
                <a:solidFill>
                  <a:srgbClr val="000000"/>
                </a:solidFill>
                <a:effectLst/>
                <a:uLnTx/>
                <a:uFillTx/>
                <a:latin typeface="+mn-lt"/>
                <a:cs typeface="Arial" panose="020B0604020202020204" pitchFamily="34" charset="0"/>
              </a:rPr>
              <a:t>Critical thinking skills to evaluate and implement new business concepts </a:t>
            </a:r>
            <a:endParaRPr lang="en-US" altLang="en-US" sz="1700" kern="0" noProof="0" dirty="0">
              <a:solidFill>
                <a:srgbClr val="000000"/>
              </a:solidFill>
              <a:latin typeface="+mn-lt"/>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700" b="0" i="0" u="none" strike="noStrike" kern="0" cap="none" spc="0" normalizeH="0" baseline="0" noProof="0" dirty="0">
                <a:ln>
                  <a:noFill/>
                </a:ln>
                <a:solidFill>
                  <a:srgbClr val="000000"/>
                </a:solidFill>
                <a:effectLst/>
                <a:uLnTx/>
                <a:uFillTx/>
                <a:latin typeface="+mn-lt"/>
                <a:cs typeface="Arial" panose="020B0604020202020204" pitchFamily="34" charset="0"/>
              </a:rPr>
              <a:t>and a proactive mindset is essential for everyone.</a:t>
            </a:r>
          </a:p>
        </p:txBody>
      </p:sp>
      <p:sp>
        <p:nvSpPr>
          <p:cNvPr id="10" name="TextBox 9"/>
          <p:cNvSpPr txBox="1"/>
          <p:nvPr/>
        </p:nvSpPr>
        <p:spPr>
          <a:xfrm>
            <a:off x="1100137" y="4868724"/>
            <a:ext cx="6991897" cy="661720"/>
          </a:xfrm>
          <a:prstGeom prst="rect">
            <a:avLst/>
          </a:prstGeom>
          <a:noFill/>
        </p:spPr>
        <p:txBody>
          <a:bodyPr wrap="square" rtlCol="0">
            <a:spAutoFit/>
          </a:bodyPr>
          <a:lstStyle/>
          <a:p>
            <a:pPr algn="ctr"/>
            <a:r>
              <a:rPr lang="en-US" sz="1700" dirty="0">
                <a:solidFill>
                  <a:schemeClr val="tx1">
                    <a:lumMod val="50000"/>
                  </a:schemeClr>
                </a:solidFill>
              </a:rPr>
              <a:t>Find more information online at </a:t>
            </a:r>
            <a:r>
              <a:rPr lang="en-US" sz="1700" dirty="0">
                <a:solidFill>
                  <a:srgbClr val="ED7719"/>
                </a:solidFill>
                <a:latin typeface="Arial Black" panose="020B0A04020102020204" pitchFamily="34" charset="0"/>
                <a:cs typeface="Arial" panose="020B0604020202020204" pitchFamily="34" charset="0"/>
              </a:rPr>
              <a:t>KPCareerPlanning.org  </a:t>
            </a:r>
            <a:endParaRPr lang="en-US" sz="1700" dirty="0">
              <a:latin typeface="Arial" panose="020B0604020202020204" pitchFamily="34" charset="0"/>
              <a:cs typeface="Arial" panose="020B0604020202020204" pitchFamily="34" charset="0"/>
            </a:endParaRPr>
          </a:p>
          <a:p>
            <a:r>
              <a:rPr lang="en-US" sz="2000" dirty="0"/>
              <a:t> </a:t>
            </a:r>
          </a:p>
        </p:txBody>
      </p:sp>
    </p:spTree>
    <p:extLst>
      <p:ext uri="{BB962C8B-B14F-4D97-AF65-F5344CB8AC3E}">
        <p14:creationId xmlns:p14="http://schemas.microsoft.com/office/powerpoint/2010/main" val="3837519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287866" y="260793"/>
            <a:ext cx="602456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400" dirty="0">
                <a:solidFill>
                  <a:schemeClr val="bg2"/>
                </a:solidFill>
                <a:latin typeface="Arial Black" panose="020B0A04020102020204" pitchFamily="34" charset="0"/>
              </a:rPr>
              <a:t>Career Resilience</a:t>
            </a:r>
          </a:p>
        </p:txBody>
      </p:sp>
      <p:pic>
        <p:nvPicPr>
          <p:cNvPr id="2048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7250" y="3871913"/>
            <a:ext cx="34559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7250" y="1258888"/>
            <a:ext cx="3455988"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7661" y="1690519"/>
            <a:ext cx="3985327" cy="1323439"/>
          </a:xfrm>
          <a:prstGeom prst="rect">
            <a:avLst/>
          </a:prstGeom>
          <a:noFill/>
        </p:spPr>
        <p:txBody>
          <a:bodyPr wrap="square" rtlCol="0">
            <a:spAutoFit/>
          </a:bodyPr>
          <a:lstStyle/>
          <a:p>
            <a:r>
              <a:rPr lang="en-US" sz="2000" dirty="0">
                <a:solidFill>
                  <a:schemeClr val="tx1">
                    <a:lumMod val="50000"/>
                  </a:schemeClr>
                </a:solidFill>
                <a:latin typeface="+mn-lt"/>
                <a:cs typeface="Helvetica"/>
              </a:rPr>
              <a:t>Learning these critical skills will help us to effectively adapt to changes in our workplace. </a:t>
            </a:r>
          </a:p>
          <a:p>
            <a:r>
              <a:rPr lang="en-US" sz="2000" dirty="0">
                <a:solidFill>
                  <a:schemeClr val="tx1">
                    <a:lumMod val="50000"/>
                  </a:schemeClr>
                </a:solidFill>
                <a:latin typeface="+mn-lt"/>
                <a:cs typeface="Helvetica"/>
              </a:rPr>
              <a:t>That’s called </a:t>
            </a:r>
            <a:r>
              <a:rPr lang="en-US" sz="2000" b="1" dirty="0">
                <a:solidFill>
                  <a:schemeClr val="tx1">
                    <a:lumMod val="50000"/>
                  </a:schemeClr>
                </a:solidFill>
                <a:latin typeface="+mn-lt"/>
                <a:cs typeface="Helvetica"/>
              </a:rPr>
              <a:t>career resilience. </a:t>
            </a:r>
            <a:endParaRPr lang="en-US" sz="2000" b="1" dirty="0">
              <a:solidFill>
                <a:schemeClr val="tx1">
                  <a:lumMod val="50000"/>
                </a:schemeClr>
              </a:solidFill>
              <a:latin typeface="+mn-lt"/>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553" y="3871913"/>
            <a:ext cx="3455542" cy="2305050"/>
          </a:xfrm>
          <a:prstGeom prst="rect">
            <a:avLst/>
          </a:prstGeom>
        </p:spPr>
      </p:pic>
    </p:spTree>
    <p:extLst>
      <p:ext uri="{BB962C8B-B14F-4D97-AF65-F5344CB8AC3E}">
        <p14:creationId xmlns:p14="http://schemas.microsoft.com/office/powerpoint/2010/main" val="29048141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063750"/>
            <a:ext cx="8310563" cy="2678113"/>
          </a:xfrm>
          <a:prstGeom prst="rect">
            <a:avLst/>
          </a:prstGeom>
        </p:spPr>
        <p:txBody>
          <a:bodyPr>
            <a:spAutoFit/>
          </a:bodyPr>
          <a:lstStyle/>
          <a:p>
            <a:pPr marL="457200" indent="-457200">
              <a:spcBef>
                <a:spcPts val="0"/>
              </a:spcBef>
              <a:spcAft>
                <a:spcPts val="0"/>
              </a:spcAft>
              <a:buFont typeface="+mj-lt"/>
              <a:buAutoNum type="arabicPeriod"/>
              <a:defRPr/>
            </a:pPr>
            <a:r>
              <a:rPr lang="en-US" sz="2400" dirty="0">
                <a:solidFill>
                  <a:schemeClr val="tx1">
                    <a:lumMod val="50000"/>
                  </a:schemeClr>
                </a:solidFill>
                <a:ea typeface="Calibri" panose="020F0502020204030204" pitchFamily="34" charset="0"/>
                <a:cs typeface="Times New Roman" panose="02020603050405020304" pitchFamily="18" charset="0"/>
              </a:rPr>
              <a:t>What changes are happening in our department?</a:t>
            </a:r>
          </a:p>
          <a:p>
            <a:pPr marL="457200" indent="-457200">
              <a:spcBef>
                <a:spcPts val="0"/>
              </a:spcBef>
              <a:spcAft>
                <a:spcPts val="0"/>
              </a:spcAft>
              <a:buFont typeface="+mj-lt"/>
              <a:buAutoNum type="arabicPeriod"/>
              <a:defRPr/>
            </a:pPr>
            <a:endParaRPr lang="en-US" sz="2400" dirty="0">
              <a:solidFill>
                <a:schemeClr val="tx1">
                  <a:lumMod val="50000"/>
                </a:schemeClr>
              </a:solidFill>
              <a:ea typeface="Calibri" panose="020F0502020204030204" pitchFamily="34" charset="0"/>
              <a:cs typeface="Times New Roman" panose="02020603050405020304" pitchFamily="18" charset="0"/>
            </a:endParaRPr>
          </a:p>
          <a:p>
            <a:pPr marL="457200" indent="-457200">
              <a:spcBef>
                <a:spcPts val="0"/>
              </a:spcBef>
              <a:spcAft>
                <a:spcPts val="0"/>
              </a:spcAft>
              <a:buFont typeface="+mj-lt"/>
              <a:buAutoNum type="arabicPeriod"/>
              <a:defRPr/>
            </a:pPr>
            <a:r>
              <a:rPr lang="en-US" sz="2400" dirty="0">
                <a:solidFill>
                  <a:schemeClr val="tx1">
                    <a:lumMod val="50000"/>
                  </a:schemeClr>
                </a:solidFill>
                <a:ea typeface="Calibri" panose="020F0502020204030204" pitchFamily="34" charset="0"/>
                <a:cs typeface="Times New Roman" panose="02020603050405020304" pitchFamily="18" charset="0"/>
              </a:rPr>
              <a:t>How is our team applying the Critical Skills in response to the changes we’re seeing?</a:t>
            </a:r>
          </a:p>
          <a:p>
            <a:pPr marL="457200" indent="-457200">
              <a:spcBef>
                <a:spcPts val="0"/>
              </a:spcBef>
              <a:spcAft>
                <a:spcPts val="0"/>
              </a:spcAft>
              <a:buFont typeface="+mj-lt"/>
              <a:buAutoNum type="arabicPeriod"/>
              <a:defRPr/>
            </a:pPr>
            <a:endParaRPr lang="en-US" sz="2400" dirty="0">
              <a:solidFill>
                <a:schemeClr val="tx1">
                  <a:lumMod val="50000"/>
                </a:schemeClr>
              </a:solidFill>
              <a:ea typeface="Calibri" panose="020F0502020204030204" pitchFamily="34" charset="0"/>
              <a:cs typeface="Times New Roman" panose="02020603050405020304" pitchFamily="18" charset="0"/>
            </a:endParaRPr>
          </a:p>
          <a:p>
            <a:pPr marL="457200" indent="-457200">
              <a:spcBef>
                <a:spcPts val="0"/>
              </a:spcBef>
              <a:spcAft>
                <a:spcPts val="0"/>
              </a:spcAft>
              <a:buFont typeface="+mj-lt"/>
              <a:buAutoNum type="arabicPeriod"/>
              <a:defRPr/>
            </a:pPr>
            <a:r>
              <a:rPr lang="en-US" sz="2400" dirty="0">
                <a:solidFill>
                  <a:schemeClr val="tx1">
                    <a:lumMod val="50000"/>
                  </a:schemeClr>
                </a:solidFill>
                <a:ea typeface="Calibri" panose="020F0502020204030204" pitchFamily="34" charset="0"/>
                <a:cs typeface="Times New Roman" panose="02020603050405020304" pitchFamily="18" charset="0"/>
              </a:rPr>
              <a:t>How can we collaborate so that everyone has time to learn the Critical Skills?</a:t>
            </a:r>
          </a:p>
        </p:txBody>
      </p:sp>
      <p:sp>
        <p:nvSpPr>
          <p:cNvPr id="22531" name="Title 5"/>
          <p:cNvSpPr txBox="1">
            <a:spLocks/>
          </p:cNvSpPr>
          <p:nvPr/>
        </p:nvSpPr>
        <p:spPr bwMode="auto">
          <a:xfrm>
            <a:off x="330200" y="251355"/>
            <a:ext cx="602456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400" dirty="0">
                <a:solidFill>
                  <a:schemeClr val="bg2"/>
                </a:solidFill>
                <a:latin typeface="Arial Black" panose="020B0A04020102020204" pitchFamily="34" charset="0"/>
              </a:rPr>
              <a:t>Discussion Questions </a:t>
            </a:r>
          </a:p>
        </p:txBody>
      </p:sp>
    </p:spTree>
    <p:extLst>
      <p:ext uri="{BB962C8B-B14F-4D97-AF65-F5344CB8AC3E}">
        <p14:creationId xmlns:p14="http://schemas.microsoft.com/office/powerpoint/2010/main" val="157445929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916" y="1138008"/>
            <a:ext cx="7886700" cy="3913187"/>
          </a:xfrm>
        </p:spPr>
        <p:txBody>
          <a:bodyPr>
            <a:normAutofit fontScale="92500"/>
          </a:bodyPr>
          <a:lstStyle/>
          <a:p>
            <a:pPr eaLnBrk="1" hangingPunct="1">
              <a:lnSpc>
                <a:spcPct val="150000"/>
              </a:lnSpc>
              <a:spcBef>
                <a:spcPts val="0"/>
              </a:spcBef>
              <a:defRPr/>
            </a:pPr>
            <a:r>
              <a:rPr lang="en-US" sz="1400" b="1" dirty="0"/>
              <a:t>Career Planning website </a:t>
            </a:r>
            <a:r>
              <a:rPr lang="en-US" sz="1400" dirty="0"/>
              <a:t>– </a:t>
            </a:r>
            <a:r>
              <a:rPr lang="en-US" sz="1400" dirty="0">
                <a:hlinkClick r:id="rId3"/>
              </a:rPr>
              <a:t>http://www.kpcareerplanning.org/prd/index.php</a:t>
            </a:r>
            <a:endParaRPr lang="en-US" sz="1400" dirty="0"/>
          </a:p>
          <a:p>
            <a:pPr eaLnBrk="1" hangingPunct="1">
              <a:lnSpc>
                <a:spcPct val="150000"/>
              </a:lnSpc>
              <a:spcBef>
                <a:spcPts val="0"/>
              </a:spcBef>
              <a:defRPr/>
            </a:pPr>
            <a:r>
              <a:rPr lang="en-US" sz="1400" b="1" dirty="0"/>
              <a:t>KP Strategy </a:t>
            </a:r>
            <a:r>
              <a:rPr lang="en-US" sz="1400" dirty="0"/>
              <a:t>– </a:t>
            </a:r>
            <a:r>
              <a:rPr lang="en-US" sz="1400" dirty="0">
                <a:hlinkClick r:id="rId4"/>
              </a:rPr>
              <a:t>http://insidekp.kp.org/insidekp/strategy</a:t>
            </a:r>
            <a:endParaRPr lang="en-US" sz="1400" dirty="0"/>
          </a:p>
          <a:p>
            <a:pPr eaLnBrk="1" hangingPunct="1">
              <a:lnSpc>
                <a:spcPct val="150000"/>
              </a:lnSpc>
              <a:spcBef>
                <a:spcPts val="0"/>
              </a:spcBef>
              <a:defRPr/>
            </a:pPr>
            <a:r>
              <a:rPr lang="en-US" sz="1400" b="1" dirty="0"/>
              <a:t>Ben </a:t>
            </a:r>
            <a:r>
              <a:rPr lang="en-US" sz="1400" b="1" dirty="0" err="1"/>
              <a:t>Hudnall</a:t>
            </a:r>
            <a:r>
              <a:rPr lang="en-US" sz="1400" b="1" dirty="0"/>
              <a:t> Memorial Trust</a:t>
            </a:r>
            <a:r>
              <a:rPr lang="en-US" sz="1400" dirty="0"/>
              <a:t> – </a:t>
            </a:r>
            <a:r>
              <a:rPr lang="en-US" sz="1400" dirty="0">
                <a:hlinkClick r:id="rId5"/>
              </a:rPr>
              <a:t>www.BHMT.org</a:t>
            </a:r>
            <a:endParaRPr lang="en-US" sz="1400" dirty="0"/>
          </a:p>
          <a:p>
            <a:pPr eaLnBrk="1" hangingPunct="1">
              <a:lnSpc>
                <a:spcPct val="150000"/>
              </a:lnSpc>
              <a:spcBef>
                <a:spcPts val="0"/>
              </a:spcBef>
              <a:defRPr/>
            </a:pPr>
            <a:r>
              <a:rPr lang="en-US" sz="1400" b="1" dirty="0"/>
              <a:t>SEIU-UHW West &amp; Joint Employer Education Fund </a:t>
            </a:r>
            <a:r>
              <a:rPr lang="en-US" sz="1400" dirty="0"/>
              <a:t>– </a:t>
            </a:r>
            <a:r>
              <a:rPr lang="en-US" sz="1400" dirty="0">
                <a:hlinkClick r:id="rId6"/>
              </a:rPr>
              <a:t>https://www.seiu-uhweduc.org/</a:t>
            </a:r>
            <a:endParaRPr lang="en-US" sz="1400" dirty="0"/>
          </a:p>
          <a:p>
            <a:pPr eaLnBrk="1" hangingPunct="1">
              <a:lnSpc>
                <a:spcPct val="150000"/>
              </a:lnSpc>
              <a:spcBef>
                <a:spcPts val="0"/>
              </a:spcBef>
              <a:defRPr/>
            </a:pPr>
            <a:r>
              <a:rPr lang="en-US" sz="1400" b="1" dirty="0"/>
              <a:t>Industry Competency Models </a:t>
            </a:r>
            <a:r>
              <a:rPr lang="en-US" sz="1400" dirty="0"/>
              <a:t>–</a:t>
            </a:r>
            <a:r>
              <a:rPr lang="en-US" sz="1400" u="sng" dirty="0">
                <a:hlinkClick r:id="rId7"/>
              </a:rPr>
              <a:t>http://www.careeronestop.org/CompetencyModel/ETA_industry_competency_initiative.aspx</a:t>
            </a:r>
            <a:endParaRPr lang="en-US" sz="1400" dirty="0"/>
          </a:p>
          <a:p>
            <a:pPr eaLnBrk="1" hangingPunct="1">
              <a:lnSpc>
                <a:spcPct val="150000"/>
              </a:lnSpc>
              <a:spcBef>
                <a:spcPts val="0"/>
              </a:spcBef>
              <a:defRPr/>
            </a:pPr>
            <a:r>
              <a:rPr lang="en-US" sz="1400" b="1" dirty="0"/>
              <a:t>Conference Board Employability Skills </a:t>
            </a:r>
            <a:r>
              <a:rPr lang="en-US" sz="1400" dirty="0"/>
              <a:t>–</a:t>
            </a:r>
          </a:p>
          <a:p>
            <a:pPr eaLnBrk="1" hangingPunct="1">
              <a:lnSpc>
                <a:spcPct val="150000"/>
              </a:lnSpc>
              <a:spcBef>
                <a:spcPts val="0"/>
              </a:spcBef>
              <a:defRPr/>
            </a:pPr>
            <a:r>
              <a:rPr lang="en-US" sz="1400" dirty="0"/>
              <a:t> </a:t>
            </a:r>
            <a:r>
              <a:rPr lang="en-US" sz="1400" dirty="0">
                <a:hlinkClick r:id="rId8"/>
              </a:rPr>
              <a:t>http://www.conferenceboard.ca/topics/education/learning-tools/employability-skills.aspx</a:t>
            </a:r>
            <a:endParaRPr lang="en-US" sz="1400" dirty="0"/>
          </a:p>
          <a:p>
            <a:pPr eaLnBrk="1" hangingPunct="1">
              <a:lnSpc>
                <a:spcPct val="150000"/>
              </a:lnSpc>
              <a:spcBef>
                <a:spcPts val="0"/>
              </a:spcBef>
              <a:defRPr/>
            </a:pPr>
            <a:r>
              <a:rPr lang="en-US" sz="1400" b="1" dirty="0"/>
              <a:t>Institute for the Future</a:t>
            </a:r>
            <a:r>
              <a:rPr lang="en-US" sz="1400" dirty="0"/>
              <a:t> – </a:t>
            </a:r>
            <a:r>
              <a:rPr lang="en-US" sz="1400" dirty="0">
                <a:hlinkClick r:id="rId9"/>
              </a:rPr>
              <a:t>http://www.iftf.org/futureworkskills/</a:t>
            </a:r>
            <a:endParaRPr lang="en-US" sz="1400" dirty="0"/>
          </a:p>
          <a:p>
            <a:pPr eaLnBrk="1" hangingPunct="1">
              <a:lnSpc>
                <a:spcPct val="150000"/>
              </a:lnSpc>
              <a:spcBef>
                <a:spcPts val="0"/>
              </a:spcBef>
              <a:defRPr/>
            </a:pPr>
            <a:r>
              <a:rPr lang="en-US" sz="1400" b="1" dirty="0"/>
              <a:t>Institute of Medicine –</a:t>
            </a:r>
            <a:r>
              <a:rPr lang="en-US" sz="1400" dirty="0"/>
              <a:t> </a:t>
            </a:r>
            <a:r>
              <a:rPr lang="en-US" sz="1400" dirty="0">
                <a:hlinkClick r:id="rId10"/>
              </a:rPr>
              <a:t>https://iom.nationalacademies.org/Reports/2010/The-Future-of-Nursing-Leading-Change-Advancing-Health.aspx</a:t>
            </a:r>
            <a:endParaRPr lang="en-US" sz="1400" dirty="0"/>
          </a:p>
          <a:p>
            <a:pPr marL="171450" lvl="1" eaLnBrk="1" hangingPunct="1">
              <a:spcBef>
                <a:spcPts val="750"/>
              </a:spcBef>
              <a:defRPr/>
            </a:pPr>
            <a:endParaRPr lang="en-US" sz="1050" dirty="0"/>
          </a:p>
          <a:p>
            <a:pPr marL="171450" lvl="1" eaLnBrk="1" hangingPunct="1">
              <a:spcBef>
                <a:spcPts val="750"/>
              </a:spcBef>
              <a:defRPr/>
            </a:pPr>
            <a:endParaRPr lang="en-US" sz="1050" dirty="0"/>
          </a:p>
          <a:p>
            <a:pPr marL="171450" lvl="1" eaLnBrk="1" hangingPunct="1">
              <a:spcBef>
                <a:spcPts val="750"/>
              </a:spcBef>
              <a:defRPr/>
            </a:pPr>
            <a:endParaRPr lang="en-US" sz="1050" dirty="0"/>
          </a:p>
          <a:p>
            <a:pPr eaLnBrk="1" hangingPunct="1">
              <a:defRPr/>
            </a:pPr>
            <a:endParaRPr lang="en-US" sz="1050" dirty="0"/>
          </a:p>
        </p:txBody>
      </p:sp>
      <p:sp>
        <p:nvSpPr>
          <p:cNvPr id="24582" name="Title 3"/>
          <p:cNvSpPr>
            <a:spLocks noGrp="1"/>
          </p:cNvSpPr>
          <p:nvPr>
            <p:ph type="title"/>
          </p:nvPr>
        </p:nvSpPr>
        <p:spPr>
          <a:xfrm>
            <a:off x="470916" y="152604"/>
            <a:ext cx="8202168" cy="694660"/>
          </a:xfrm>
        </p:spPr>
        <p:txBody>
          <a:bodyPr/>
          <a:lstStyle/>
          <a:p>
            <a:pPr eaLnBrk="1" hangingPunct="1"/>
            <a:r>
              <a:rPr lang="en-US" dirty="0">
                <a:solidFill>
                  <a:schemeClr val="bg2"/>
                </a:solidFill>
                <a:latin typeface="Arial Black" panose="020B0A04020102020204" pitchFamily="34" charset="0"/>
                <a:cs typeface="Arial Black" panose="020B0A04020102020204" pitchFamily="34" charset="0"/>
              </a:rPr>
              <a:t>Resources</a:t>
            </a:r>
          </a:p>
        </p:txBody>
      </p:sp>
    </p:spTree>
    <p:extLst>
      <p:ext uri="{BB962C8B-B14F-4D97-AF65-F5344CB8AC3E}">
        <p14:creationId xmlns:p14="http://schemas.microsoft.com/office/powerpoint/2010/main" val="243835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6844" y="992709"/>
            <a:ext cx="2862276" cy="191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itle 1"/>
          <p:cNvSpPr txBox="1">
            <a:spLocks/>
          </p:cNvSpPr>
          <p:nvPr/>
        </p:nvSpPr>
        <p:spPr bwMode="auto">
          <a:xfrm>
            <a:off x="269057" y="239041"/>
            <a:ext cx="80558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400" dirty="0">
                <a:solidFill>
                  <a:schemeClr val="bg2"/>
                </a:solidFill>
                <a:latin typeface="Arial Black" panose="020B0A04020102020204" pitchFamily="34" charset="0"/>
              </a:rPr>
              <a:t>We’re changing how and where we deliver care</a:t>
            </a:r>
          </a:p>
        </p:txBody>
      </p:sp>
      <p:sp>
        <p:nvSpPr>
          <p:cNvPr id="8" name="Title 1"/>
          <p:cNvSpPr txBox="1">
            <a:spLocks/>
          </p:cNvSpPr>
          <p:nvPr/>
        </p:nvSpPr>
        <p:spPr>
          <a:xfrm>
            <a:off x="408889" y="4990231"/>
            <a:ext cx="8096081" cy="1255867"/>
          </a:xfrm>
          <a:prstGeom prst="rect">
            <a:avLst/>
          </a:prstGeom>
          <a:solidFill>
            <a:schemeClr val="bg1">
              <a:alpha val="50196"/>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defTabSz="912983" fontAlgn="auto">
              <a:spcBef>
                <a:spcPts val="0"/>
              </a:spcBef>
              <a:spcAft>
                <a:spcPts val="0"/>
              </a:spcAft>
              <a:defRPr/>
            </a:pPr>
            <a:r>
              <a:rPr lang="en-US" sz="1600" dirty="0">
                <a:solidFill>
                  <a:schemeClr val="tx1">
                    <a:lumMod val="50000"/>
                  </a:schemeClr>
                </a:solidFill>
                <a:latin typeface="+mn-lt"/>
                <a:cs typeface="Helvetica"/>
              </a:rPr>
              <a:t>Patients expect a more personalized experience, based on when, where, and how they want to receive care. </a:t>
            </a:r>
            <a:r>
              <a:rPr lang="en-US" sz="1600" dirty="0">
                <a:solidFill>
                  <a:schemeClr val="tx1">
                    <a:lumMod val="50000"/>
                  </a:schemeClr>
                </a:solidFill>
                <a:latin typeface="+mn-lt"/>
              </a:rPr>
              <a:t>As a result, we’re making it easier for patients to access care whenever and however they choose.</a:t>
            </a:r>
            <a:endParaRPr lang="en-US" sz="1600" dirty="0">
              <a:solidFill>
                <a:schemeClr val="tx1">
                  <a:lumMod val="50000"/>
                </a:schemeClr>
              </a:solidFill>
              <a:latin typeface="+mn-lt"/>
              <a:cs typeface="Helvetic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362" y="992709"/>
            <a:ext cx="2664868" cy="3997303"/>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844" y="3060857"/>
            <a:ext cx="2893733" cy="1929155"/>
          </a:xfrm>
          <a:prstGeom prst="rect">
            <a:avLst/>
          </a:prstGeom>
        </p:spPr>
      </p:pic>
    </p:spTree>
    <p:extLst>
      <p:ext uri="{BB962C8B-B14F-4D97-AF65-F5344CB8AC3E}">
        <p14:creationId xmlns:p14="http://schemas.microsoft.com/office/powerpoint/2010/main" val="27613311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4535" y="5753437"/>
            <a:ext cx="8035391" cy="339866"/>
          </a:xfrm>
          <a:prstGeom prst="rect">
            <a:avLst/>
          </a:prstGeom>
          <a:solidFill>
            <a:schemeClr val="bg1">
              <a:alpha val="50196"/>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defTabSz="912983" fontAlgn="auto">
              <a:lnSpc>
                <a:spcPct val="120000"/>
              </a:lnSpc>
              <a:spcBef>
                <a:spcPts val="0"/>
              </a:spcBef>
              <a:spcAft>
                <a:spcPts val="0"/>
              </a:spcAft>
              <a:defRPr/>
            </a:pPr>
            <a:r>
              <a:rPr lang="en-US" sz="1600" dirty="0">
                <a:solidFill>
                  <a:schemeClr val="tx1">
                    <a:lumMod val="50000"/>
                  </a:schemeClr>
                </a:solidFill>
                <a:latin typeface="+mn-lt"/>
                <a:cs typeface="Helvetica"/>
              </a:rPr>
              <a:t>In response to our members’ needs, we are expanding access to care in person, online and by phone. Examples include kp.org, the KP mobile app, </a:t>
            </a:r>
            <a:r>
              <a:rPr lang="en-US" sz="1600" dirty="0" err="1">
                <a:solidFill>
                  <a:schemeClr val="tx1">
                    <a:lumMod val="50000"/>
                  </a:schemeClr>
                </a:solidFill>
                <a:latin typeface="+mn-lt"/>
                <a:cs typeface="Helvetica"/>
              </a:rPr>
              <a:t>tele</a:t>
            </a:r>
            <a:r>
              <a:rPr lang="en-US" sz="1600" dirty="0">
                <a:solidFill>
                  <a:schemeClr val="tx1">
                    <a:lumMod val="50000"/>
                  </a:schemeClr>
                </a:solidFill>
                <a:latin typeface="+mn-lt"/>
                <a:cs typeface="Helvetica"/>
              </a:rPr>
              <a:t>-consult appointments, and our retail clinics. </a:t>
            </a:r>
            <a:r>
              <a:rPr lang="en-US" sz="1600" dirty="0">
                <a:solidFill>
                  <a:schemeClr val="tx1">
                    <a:lumMod val="50000"/>
                  </a:schemeClr>
                </a:solidFill>
              </a:rPr>
              <a:t>The kind of care we provide is also expanding to include environmental and behavioral factors impacting health outside KP’s walls. </a:t>
            </a:r>
          </a:p>
          <a:p>
            <a:pPr algn="l" defTabSz="912983" fontAlgn="auto">
              <a:lnSpc>
                <a:spcPct val="120000"/>
              </a:lnSpc>
              <a:spcBef>
                <a:spcPts val="0"/>
              </a:spcBef>
              <a:spcAft>
                <a:spcPts val="0"/>
              </a:spcAft>
              <a:defRPr/>
            </a:pPr>
            <a:endParaRPr lang="en-US" sz="1600" dirty="0">
              <a:solidFill>
                <a:schemeClr val="tx1">
                  <a:lumMod val="50000"/>
                </a:schemeClr>
              </a:solidFill>
              <a:latin typeface="+mn-lt"/>
              <a:cs typeface="Helvetica"/>
            </a:endParaRPr>
          </a:p>
          <a:p>
            <a:pPr algn="just" defTabSz="912983" fontAlgn="auto">
              <a:spcBef>
                <a:spcPts val="0"/>
              </a:spcBef>
              <a:spcAft>
                <a:spcPts val="0"/>
              </a:spcAft>
              <a:defRPr/>
            </a:pPr>
            <a:endParaRPr lang="en-US" sz="1600" dirty="0">
              <a:solidFill>
                <a:schemeClr val="tx1">
                  <a:lumMod val="50000"/>
                </a:schemeClr>
              </a:solidFill>
              <a:latin typeface="+mn-lt"/>
              <a:cs typeface="Helvetica"/>
            </a:endParaRPr>
          </a:p>
          <a:p>
            <a:pPr algn="just" defTabSz="912983" fontAlgn="auto">
              <a:spcBef>
                <a:spcPts val="0"/>
              </a:spcBef>
              <a:spcAft>
                <a:spcPts val="0"/>
              </a:spcAft>
              <a:defRPr/>
            </a:pPr>
            <a:r>
              <a:rPr lang="en-US" sz="1600" dirty="0">
                <a:solidFill>
                  <a:schemeClr val="tx1">
                    <a:lumMod val="50000"/>
                  </a:schemeClr>
                </a:solidFill>
                <a:latin typeface="+mn-lt"/>
                <a:cs typeface="Helvetica"/>
              </a:rPr>
              <a:t> </a:t>
            </a:r>
          </a:p>
          <a:p>
            <a:pPr algn="just" defTabSz="912983" fontAlgn="auto">
              <a:spcBef>
                <a:spcPts val="0"/>
              </a:spcBef>
              <a:spcAft>
                <a:spcPts val="0"/>
              </a:spcAft>
              <a:defRPr/>
            </a:pPr>
            <a:endParaRPr lang="en-US" sz="1600" dirty="0">
              <a:solidFill>
                <a:schemeClr val="tx1">
                  <a:lumMod val="50000"/>
                </a:schemeClr>
              </a:solidFill>
              <a:latin typeface="+mn-lt"/>
              <a:cs typeface="Helvetica"/>
            </a:endParaRPr>
          </a:p>
        </p:txBody>
      </p:sp>
      <p:pic>
        <p:nvPicPr>
          <p:cNvPr id="3" name="Picture 2"/>
          <p:cNvPicPr>
            <a:picLocks noChangeAspect="1"/>
          </p:cNvPicPr>
          <p:nvPr/>
        </p:nvPicPr>
        <p:blipFill>
          <a:blip r:embed="rId2"/>
          <a:stretch>
            <a:fillRect/>
          </a:stretch>
        </p:blipFill>
        <p:spPr>
          <a:xfrm>
            <a:off x="4300791" y="1142113"/>
            <a:ext cx="2567903" cy="3168901"/>
          </a:xfrm>
          <a:prstGeom prst="rect">
            <a:avLst/>
          </a:prstGeom>
        </p:spPr>
      </p:pic>
      <p:pic>
        <p:nvPicPr>
          <p:cNvPr id="4" name="Picture 3"/>
          <p:cNvPicPr>
            <a:picLocks noChangeAspect="1"/>
          </p:cNvPicPr>
          <p:nvPr/>
        </p:nvPicPr>
        <p:blipFill>
          <a:blip r:embed="rId3"/>
          <a:stretch>
            <a:fillRect/>
          </a:stretch>
        </p:blipFill>
        <p:spPr>
          <a:xfrm>
            <a:off x="161521" y="168475"/>
            <a:ext cx="8230313" cy="64623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915" y="939508"/>
            <a:ext cx="2717293" cy="181152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915" y="2878702"/>
            <a:ext cx="2717293" cy="1811528"/>
          </a:xfrm>
          <a:prstGeom prst="rect">
            <a:avLst/>
          </a:prstGeom>
        </p:spPr>
      </p:pic>
    </p:spTree>
    <p:extLst>
      <p:ext uri="{BB962C8B-B14F-4D97-AF65-F5344CB8AC3E}">
        <p14:creationId xmlns:p14="http://schemas.microsoft.com/office/powerpoint/2010/main" val="402563402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59304" y="94942"/>
            <a:ext cx="8202168" cy="694660"/>
          </a:xfrm>
        </p:spPr>
        <p:txBody>
          <a:bodyPr/>
          <a:lstStyle/>
          <a:p>
            <a:pPr eaLnBrk="1" hangingPunct="1"/>
            <a:r>
              <a:rPr lang="en-US" dirty="0">
                <a:solidFill>
                  <a:schemeClr val="bg2"/>
                </a:solidFill>
                <a:latin typeface="Arial Black" panose="020B0A04020102020204" pitchFamily="34" charset="0"/>
                <a:cs typeface="Arial Black" panose="020B0A04020102020204" pitchFamily="34" charset="0"/>
              </a:rPr>
              <a:t>Jobs of the Future Committee </a:t>
            </a:r>
          </a:p>
        </p:txBody>
      </p:sp>
      <p:pic>
        <p:nvPicPr>
          <p:cNvPr id="1229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4606" y="1102186"/>
            <a:ext cx="36131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9579" y="1260075"/>
            <a:ext cx="4426343" cy="1200329"/>
          </a:xfrm>
          <a:prstGeom prst="rect">
            <a:avLst/>
          </a:prstGeom>
          <a:noFill/>
        </p:spPr>
        <p:txBody>
          <a:bodyPr wrap="square" rtlCol="0">
            <a:spAutoFit/>
          </a:bodyPr>
          <a:lstStyle/>
          <a:p>
            <a:pPr defTabSz="912983" fontAlgn="auto">
              <a:spcBef>
                <a:spcPts val="0"/>
              </a:spcBef>
              <a:spcAft>
                <a:spcPts val="0"/>
              </a:spcAft>
              <a:defRPr/>
            </a:pPr>
            <a:r>
              <a:rPr lang="en-US" altLang="en-US" sz="1800" dirty="0">
                <a:solidFill>
                  <a:schemeClr val="tx1">
                    <a:lumMod val="50000"/>
                  </a:schemeClr>
                </a:solidFill>
                <a:latin typeface="+mn-lt"/>
                <a:cs typeface="Arial" panose="020B0604020202020204" pitchFamily="34" charset="0"/>
              </a:rPr>
              <a:t>The Southern California Jobs of the Future Committee brings together labor and management to better align staffing with KP’s evolving care delivery channels. </a:t>
            </a:r>
          </a:p>
        </p:txBody>
      </p:sp>
      <p:sp>
        <p:nvSpPr>
          <p:cNvPr id="3" name="TextBox 2"/>
          <p:cNvSpPr txBox="1"/>
          <p:nvPr/>
        </p:nvSpPr>
        <p:spPr>
          <a:xfrm>
            <a:off x="359304" y="4015820"/>
            <a:ext cx="4425696" cy="923330"/>
          </a:xfrm>
          <a:prstGeom prst="rect">
            <a:avLst/>
          </a:prstGeom>
          <a:noFill/>
        </p:spPr>
        <p:txBody>
          <a:bodyPr wrap="square" rtlCol="0">
            <a:spAutoFit/>
          </a:bodyPr>
          <a:lstStyle/>
          <a:p>
            <a:r>
              <a:rPr lang="en-US" sz="1800" dirty="0">
                <a:solidFill>
                  <a:schemeClr val="tx1">
                    <a:lumMod val="50000"/>
                  </a:schemeClr>
                </a:solidFill>
              </a:rPr>
              <a:t>The committee has created new roles and expanded others, enabling operations to better serve our members. </a:t>
            </a:r>
          </a:p>
        </p:txBody>
      </p:sp>
      <p:pic>
        <p:nvPicPr>
          <p:cNvPr id="4" name="Picture 3"/>
          <p:cNvPicPr>
            <a:picLocks noChangeAspect="1"/>
          </p:cNvPicPr>
          <p:nvPr/>
        </p:nvPicPr>
        <p:blipFill>
          <a:blip r:embed="rId4"/>
          <a:stretch>
            <a:fillRect/>
          </a:stretch>
        </p:blipFill>
        <p:spPr>
          <a:xfrm>
            <a:off x="4864606" y="3661439"/>
            <a:ext cx="3609145" cy="2408129"/>
          </a:xfrm>
          <a:prstGeom prst="rect">
            <a:avLst/>
          </a:prstGeom>
        </p:spPr>
      </p:pic>
    </p:spTree>
    <p:extLst>
      <p:ext uri="{BB962C8B-B14F-4D97-AF65-F5344CB8AC3E}">
        <p14:creationId xmlns:p14="http://schemas.microsoft.com/office/powerpoint/2010/main" val="402856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ooter Placeholder 5"/>
          <p:cNvSpPr>
            <a:spLocks noGrp="1"/>
          </p:cNvSpPr>
          <p:nvPr>
            <p:ph type="ftr" sz="quarter" idx="11"/>
          </p:nvPr>
        </p:nvSpPr>
        <p:spPr/>
        <p:txBody>
          <a:bodyPr/>
          <a:lstStyle>
            <a:lvl1pPr>
              <a:lnSpc>
                <a:spcPct val="95000"/>
              </a:lnSpc>
              <a:spcBef>
                <a:spcPct val="35000"/>
              </a:spcBef>
              <a:buClr>
                <a:schemeClr val="tx2"/>
              </a:buClr>
              <a:buFont typeface="Wingdings" panose="05000000000000000000" pitchFamily="2" charset="2"/>
              <a:buChar char="§"/>
              <a:defRPr sz="1800">
                <a:solidFill>
                  <a:schemeClr val="tx1"/>
                </a:solidFill>
                <a:latin typeface="Arial Narrow" panose="020B0606020202030204" pitchFamily="34" charset="0"/>
                <a:cs typeface="Arial" panose="020B0604020202020204" pitchFamily="34" charset="0"/>
              </a:defRPr>
            </a:lvl1pPr>
            <a:lvl2pPr marL="557213" indent="-214313">
              <a:lnSpc>
                <a:spcPct val="95000"/>
              </a:lnSpc>
              <a:spcBef>
                <a:spcPct val="35000"/>
              </a:spcBef>
              <a:buClr>
                <a:schemeClr val="tx2"/>
              </a:buClr>
              <a:buFont typeface="Arial" panose="020B0604020202020204" pitchFamily="34" charset="0"/>
              <a:buChar char="–"/>
              <a:defRPr sz="1500">
                <a:solidFill>
                  <a:schemeClr val="tx1"/>
                </a:solidFill>
                <a:latin typeface="Arial Narrow" panose="020B0606020202030204" pitchFamily="34" charset="0"/>
                <a:cs typeface="Arial" panose="020B0604020202020204" pitchFamily="34" charset="0"/>
              </a:defRPr>
            </a:lvl2pPr>
            <a:lvl3pPr marL="857250" indent="-17145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200150" indent="-171450">
              <a:lnSpc>
                <a:spcPct val="95000"/>
              </a:lnSpc>
              <a:spcBef>
                <a:spcPct val="35000"/>
              </a:spcBef>
              <a:buClr>
                <a:schemeClr val="tx2"/>
              </a:buClr>
              <a:buChar char="–"/>
              <a:defRPr sz="1200">
                <a:solidFill>
                  <a:schemeClr val="tx1"/>
                </a:solidFill>
                <a:latin typeface="Arial Narrow" panose="020B0606020202030204" pitchFamily="34" charset="0"/>
                <a:cs typeface="Arial" panose="020B0604020202020204" pitchFamily="34" charset="0"/>
              </a:defRPr>
            </a:lvl4pPr>
            <a:lvl5pPr marL="1543050" indent="-171450">
              <a:lnSpc>
                <a:spcPct val="95000"/>
              </a:lnSpc>
              <a:spcBef>
                <a:spcPct val="35000"/>
              </a:spcBef>
              <a:buClr>
                <a:schemeClr val="tx2"/>
              </a:buClr>
              <a:buChar char="»"/>
              <a:defRPr sz="1200">
                <a:solidFill>
                  <a:schemeClr val="tx1"/>
                </a:solidFill>
                <a:latin typeface="Arial Narrow" panose="020B0606020202030204" pitchFamily="34" charset="0"/>
                <a:cs typeface="Arial" panose="020B0604020202020204" pitchFamily="34" charset="0"/>
              </a:defRPr>
            </a:lvl5pPr>
            <a:lvl6pPr marL="1885950" indent="-171450" eaLnBrk="0" fontAlgn="base" hangingPunct="0">
              <a:lnSpc>
                <a:spcPct val="95000"/>
              </a:lnSpc>
              <a:spcBef>
                <a:spcPct val="35000"/>
              </a:spcBef>
              <a:spcAft>
                <a:spcPct val="0"/>
              </a:spcAft>
              <a:buClr>
                <a:schemeClr val="tx2"/>
              </a:buClr>
              <a:buChar char="»"/>
              <a:defRPr sz="1200">
                <a:solidFill>
                  <a:schemeClr val="tx1"/>
                </a:solidFill>
                <a:latin typeface="Arial Narrow" panose="020B0606020202030204" pitchFamily="34" charset="0"/>
                <a:cs typeface="Arial" panose="020B0604020202020204" pitchFamily="34" charset="0"/>
              </a:defRPr>
            </a:lvl6pPr>
            <a:lvl7pPr marL="2228850" indent="-171450" eaLnBrk="0" fontAlgn="base" hangingPunct="0">
              <a:lnSpc>
                <a:spcPct val="95000"/>
              </a:lnSpc>
              <a:spcBef>
                <a:spcPct val="35000"/>
              </a:spcBef>
              <a:spcAft>
                <a:spcPct val="0"/>
              </a:spcAft>
              <a:buClr>
                <a:schemeClr val="tx2"/>
              </a:buClr>
              <a:buChar char="»"/>
              <a:defRPr sz="1200">
                <a:solidFill>
                  <a:schemeClr val="tx1"/>
                </a:solidFill>
                <a:latin typeface="Arial Narrow" panose="020B0606020202030204" pitchFamily="34" charset="0"/>
                <a:cs typeface="Arial" panose="020B0604020202020204" pitchFamily="34" charset="0"/>
              </a:defRPr>
            </a:lvl7pPr>
            <a:lvl8pPr marL="2571750" indent="-171450" eaLnBrk="0" fontAlgn="base" hangingPunct="0">
              <a:lnSpc>
                <a:spcPct val="95000"/>
              </a:lnSpc>
              <a:spcBef>
                <a:spcPct val="35000"/>
              </a:spcBef>
              <a:spcAft>
                <a:spcPct val="0"/>
              </a:spcAft>
              <a:buClr>
                <a:schemeClr val="tx2"/>
              </a:buClr>
              <a:buChar char="»"/>
              <a:defRPr sz="1200">
                <a:solidFill>
                  <a:schemeClr val="tx1"/>
                </a:solidFill>
                <a:latin typeface="Arial Narrow" panose="020B0606020202030204" pitchFamily="34" charset="0"/>
                <a:cs typeface="Arial" panose="020B0604020202020204" pitchFamily="34" charset="0"/>
              </a:defRPr>
            </a:lvl8pPr>
            <a:lvl9pPr marL="2914650" indent="-171450" eaLnBrk="0" fontAlgn="base" hangingPunct="0">
              <a:lnSpc>
                <a:spcPct val="95000"/>
              </a:lnSpc>
              <a:spcBef>
                <a:spcPct val="35000"/>
              </a:spcBef>
              <a:spcAft>
                <a:spcPct val="0"/>
              </a:spcAft>
              <a:buClr>
                <a:schemeClr val="tx2"/>
              </a:buClr>
              <a:buChar char="»"/>
              <a:defRPr sz="12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defRPr/>
            </a:pPr>
            <a:r>
              <a:rPr lang="en-US" altLang="en-US" sz="675">
                <a:solidFill>
                  <a:schemeClr val="bg2"/>
                </a:solidFill>
              </a:rPr>
              <a:t>|     © 2011 Kaiser Foundation Health Plan, Inc. For internal use only.</a:t>
            </a:r>
          </a:p>
        </p:txBody>
      </p:sp>
      <p:sp>
        <p:nvSpPr>
          <p:cNvPr id="12293" name="Date Placeholder 6"/>
          <p:cNvSpPr>
            <a:spLocks noGrp="1"/>
          </p:cNvSpPr>
          <p:nvPr>
            <p:ph type="dt" sz="quarter" idx="12"/>
          </p:nvPr>
        </p:nvSpPr>
        <p:spPr/>
        <p:txBody>
          <a:bodyPr/>
          <a:lstStyle>
            <a:lvl1pPr>
              <a:lnSpc>
                <a:spcPct val="95000"/>
              </a:lnSpc>
              <a:spcBef>
                <a:spcPct val="35000"/>
              </a:spcBef>
              <a:buClr>
                <a:schemeClr val="tx2"/>
              </a:buClr>
              <a:buFont typeface="Wingdings" panose="05000000000000000000" pitchFamily="2" charset="2"/>
              <a:buChar char="§"/>
              <a:defRPr sz="1800">
                <a:solidFill>
                  <a:schemeClr val="tx1"/>
                </a:solidFill>
                <a:latin typeface="Arial Narrow" panose="020B0606020202030204" pitchFamily="34" charset="0"/>
                <a:cs typeface="Arial" panose="020B0604020202020204" pitchFamily="34" charset="0"/>
              </a:defRPr>
            </a:lvl1pPr>
            <a:lvl2pPr marL="557213" indent="-214313">
              <a:lnSpc>
                <a:spcPct val="95000"/>
              </a:lnSpc>
              <a:spcBef>
                <a:spcPct val="35000"/>
              </a:spcBef>
              <a:buClr>
                <a:schemeClr val="tx2"/>
              </a:buClr>
              <a:buFont typeface="Arial" panose="020B0604020202020204" pitchFamily="34" charset="0"/>
              <a:buChar char="–"/>
              <a:defRPr sz="1500">
                <a:solidFill>
                  <a:schemeClr val="tx1"/>
                </a:solidFill>
                <a:latin typeface="Arial Narrow" panose="020B0606020202030204" pitchFamily="34" charset="0"/>
                <a:cs typeface="Arial" panose="020B0604020202020204" pitchFamily="34" charset="0"/>
              </a:defRPr>
            </a:lvl2pPr>
            <a:lvl3pPr marL="857250" indent="-17145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200150" indent="-171450">
              <a:lnSpc>
                <a:spcPct val="95000"/>
              </a:lnSpc>
              <a:spcBef>
                <a:spcPct val="35000"/>
              </a:spcBef>
              <a:buClr>
                <a:schemeClr val="tx2"/>
              </a:buClr>
              <a:buChar char="–"/>
              <a:defRPr sz="1200">
                <a:solidFill>
                  <a:schemeClr val="tx1"/>
                </a:solidFill>
                <a:latin typeface="Arial Narrow" panose="020B0606020202030204" pitchFamily="34" charset="0"/>
                <a:cs typeface="Arial" panose="020B0604020202020204" pitchFamily="34" charset="0"/>
              </a:defRPr>
            </a:lvl4pPr>
            <a:lvl5pPr marL="1543050" indent="-171450">
              <a:lnSpc>
                <a:spcPct val="95000"/>
              </a:lnSpc>
              <a:spcBef>
                <a:spcPct val="35000"/>
              </a:spcBef>
              <a:buClr>
                <a:schemeClr val="tx2"/>
              </a:buClr>
              <a:buChar char="»"/>
              <a:defRPr sz="1200">
                <a:solidFill>
                  <a:schemeClr val="tx1"/>
                </a:solidFill>
                <a:latin typeface="Arial Narrow" panose="020B0606020202030204" pitchFamily="34" charset="0"/>
                <a:cs typeface="Arial" panose="020B0604020202020204" pitchFamily="34" charset="0"/>
              </a:defRPr>
            </a:lvl5pPr>
            <a:lvl6pPr marL="1885950" indent="-171450" eaLnBrk="0" fontAlgn="base" hangingPunct="0">
              <a:lnSpc>
                <a:spcPct val="95000"/>
              </a:lnSpc>
              <a:spcBef>
                <a:spcPct val="35000"/>
              </a:spcBef>
              <a:spcAft>
                <a:spcPct val="0"/>
              </a:spcAft>
              <a:buClr>
                <a:schemeClr val="tx2"/>
              </a:buClr>
              <a:buChar char="»"/>
              <a:defRPr sz="1200">
                <a:solidFill>
                  <a:schemeClr val="tx1"/>
                </a:solidFill>
                <a:latin typeface="Arial Narrow" panose="020B0606020202030204" pitchFamily="34" charset="0"/>
                <a:cs typeface="Arial" panose="020B0604020202020204" pitchFamily="34" charset="0"/>
              </a:defRPr>
            </a:lvl6pPr>
            <a:lvl7pPr marL="2228850" indent="-171450" eaLnBrk="0" fontAlgn="base" hangingPunct="0">
              <a:lnSpc>
                <a:spcPct val="95000"/>
              </a:lnSpc>
              <a:spcBef>
                <a:spcPct val="35000"/>
              </a:spcBef>
              <a:spcAft>
                <a:spcPct val="0"/>
              </a:spcAft>
              <a:buClr>
                <a:schemeClr val="tx2"/>
              </a:buClr>
              <a:buChar char="»"/>
              <a:defRPr sz="1200">
                <a:solidFill>
                  <a:schemeClr val="tx1"/>
                </a:solidFill>
                <a:latin typeface="Arial Narrow" panose="020B0606020202030204" pitchFamily="34" charset="0"/>
                <a:cs typeface="Arial" panose="020B0604020202020204" pitchFamily="34" charset="0"/>
              </a:defRPr>
            </a:lvl7pPr>
            <a:lvl8pPr marL="2571750" indent="-171450" eaLnBrk="0" fontAlgn="base" hangingPunct="0">
              <a:lnSpc>
                <a:spcPct val="95000"/>
              </a:lnSpc>
              <a:spcBef>
                <a:spcPct val="35000"/>
              </a:spcBef>
              <a:spcAft>
                <a:spcPct val="0"/>
              </a:spcAft>
              <a:buClr>
                <a:schemeClr val="tx2"/>
              </a:buClr>
              <a:buChar char="»"/>
              <a:defRPr sz="1200">
                <a:solidFill>
                  <a:schemeClr val="tx1"/>
                </a:solidFill>
                <a:latin typeface="Arial Narrow" panose="020B0606020202030204" pitchFamily="34" charset="0"/>
                <a:cs typeface="Arial" panose="020B0604020202020204" pitchFamily="34" charset="0"/>
              </a:defRPr>
            </a:lvl8pPr>
            <a:lvl9pPr marL="2914650" indent="-171450" eaLnBrk="0" fontAlgn="base" hangingPunct="0">
              <a:lnSpc>
                <a:spcPct val="95000"/>
              </a:lnSpc>
              <a:spcBef>
                <a:spcPct val="35000"/>
              </a:spcBef>
              <a:spcAft>
                <a:spcPct val="0"/>
              </a:spcAft>
              <a:buClr>
                <a:schemeClr val="tx2"/>
              </a:buClr>
              <a:buChar char="»"/>
              <a:defRPr sz="12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defRPr/>
            </a:pPr>
            <a:fld id="{1C092787-B428-488A-8F9E-BCAF8BB67791}" type="datetime4">
              <a:rPr lang="en-US" altLang="en-US" sz="675">
                <a:solidFill>
                  <a:schemeClr val="bg2"/>
                </a:solidFill>
              </a:rPr>
              <a:pPr>
                <a:lnSpc>
                  <a:spcPct val="100000"/>
                </a:lnSpc>
                <a:spcBef>
                  <a:spcPct val="0"/>
                </a:spcBef>
                <a:buClrTx/>
                <a:buFontTx/>
                <a:buNone/>
                <a:defRPr/>
              </a:pPr>
              <a:t>April 11, 2018</a:t>
            </a:fld>
            <a:endParaRPr lang="en-US" altLang="en-US" sz="675">
              <a:solidFill>
                <a:schemeClr val="bg2"/>
              </a:solidFill>
            </a:endParaRPr>
          </a:p>
        </p:txBody>
      </p:sp>
      <p:sp>
        <p:nvSpPr>
          <p:cNvPr id="10" name="Content Placeholder 9"/>
          <p:cNvSpPr>
            <a:spLocks noGrp="1"/>
          </p:cNvSpPr>
          <p:nvPr>
            <p:ph idx="1"/>
          </p:nvPr>
        </p:nvSpPr>
        <p:spPr>
          <a:xfrm>
            <a:off x="133925" y="1958686"/>
            <a:ext cx="3787073" cy="2875539"/>
          </a:xfrm>
        </p:spPr>
        <p:txBody>
          <a:bodyPr/>
          <a:lstStyle/>
          <a:p>
            <a:pPr marL="0" indent="0" fontAlgn="auto">
              <a:spcBef>
                <a:spcPts val="0"/>
              </a:spcBef>
              <a:spcAft>
                <a:spcPts val="0"/>
              </a:spcAft>
              <a:buNone/>
              <a:defRPr/>
            </a:pPr>
            <a:r>
              <a:rPr lang="en-US" sz="1800" dirty="0">
                <a:solidFill>
                  <a:schemeClr val="tx1">
                    <a:lumMod val="50000"/>
                  </a:schemeClr>
                </a:solidFill>
              </a:rPr>
              <a:t>The service representative is:</a:t>
            </a:r>
          </a:p>
          <a:p>
            <a:pPr marL="0" indent="0" fontAlgn="auto">
              <a:spcBef>
                <a:spcPts val="0"/>
              </a:spcBef>
              <a:spcAft>
                <a:spcPts val="0"/>
              </a:spcAft>
              <a:buNone/>
              <a:defRPr/>
            </a:pPr>
            <a:endParaRPr lang="en-US" sz="1800" dirty="0">
              <a:solidFill>
                <a:schemeClr val="tx1">
                  <a:lumMod val="50000"/>
                </a:schemeClr>
              </a:solidFill>
            </a:endParaRPr>
          </a:p>
          <a:p>
            <a:pPr marL="171450" indent="-171450" fontAlgn="auto">
              <a:spcBef>
                <a:spcPts val="0"/>
              </a:spcBef>
              <a:spcAft>
                <a:spcPts val="0"/>
              </a:spcAft>
              <a:buFontTx/>
              <a:buChar char="-"/>
              <a:defRPr/>
            </a:pPr>
            <a:r>
              <a:rPr lang="en-US" sz="1800" dirty="0">
                <a:solidFill>
                  <a:schemeClr val="tx1">
                    <a:lumMod val="50000"/>
                  </a:schemeClr>
                </a:solidFill>
              </a:rPr>
              <a:t>Tech-empowered</a:t>
            </a:r>
          </a:p>
          <a:p>
            <a:pPr marL="171450" indent="-171450" fontAlgn="auto">
              <a:spcBef>
                <a:spcPts val="0"/>
              </a:spcBef>
              <a:spcAft>
                <a:spcPts val="0"/>
              </a:spcAft>
              <a:buFontTx/>
              <a:buChar char="-"/>
              <a:defRPr/>
            </a:pPr>
            <a:r>
              <a:rPr lang="en-US" sz="1800" dirty="0">
                <a:solidFill>
                  <a:schemeClr val="tx1">
                    <a:lumMod val="50000"/>
                  </a:schemeClr>
                </a:solidFill>
              </a:rPr>
              <a:t>Customer-focused</a:t>
            </a:r>
          </a:p>
          <a:p>
            <a:pPr marL="171450" indent="-171450" fontAlgn="auto">
              <a:spcBef>
                <a:spcPts val="0"/>
              </a:spcBef>
              <a:spcAft>
                <a:spcPts val="0"/>
              </a:spcAft>
              <a:buFontTx/>
              <a:buChar char="-"/>
              <a:defRPr/>
            </a:pPr>
            <a:r>
              <a:rPr lang="en-US" sz="1800" dirty="0">
                <a:solidFill>
                  <a:schemeClr val="tx1">
                    <a:lumMod val="50000"/>
                  </a:schemeClr>
                </a:solidFill>
              </a:rPr>
              <a:t>A problem-solver</a:t>
            </a:r>
          </a:p>
          <a:p>
            <a:pPr marL="171450" indent="-171450" fontAlgn="auto">
              <a:spcBef>
                <a:spcPts val="0"/>
              </a:spcBef>
              <a:spcAft>
                <a:spcPts val="0"/>
              </a:spcAft>
              <a:buFontTx/>
              <a:buChar char="-"/>
              <a:defRPr/>
            </a:pPr>
            <a:r>
              <a:rPr lang="en-US" sz="1800" dirty="0">
                <a:solidFill>
                  <a:schemeClr val="tx1">
                    <a:lumMod val="50000"/>
                  </a:schemeClr>
                </a:solidFill>
              </a:rPr>
              <a:t>Able to help members find what they need </a:t>
            </a:r>
            <a:endParaRPr lang="en-US" altLang="en-US" sz="2000" dirty="0">
              <a:solidFill>
                <a:schemeClr val="tx1">
                  <a:lumMod val="50000"/>
                </a:schemeClr>
              </a:solidFill>
              <a:latin typeface="+mj-lt"/>
            </a:endParaRPr>
          </a:p>
        </p:txBody>
      </p:sp>
      <p:pic>
        <p:nvPicPr>
          <p:cNvPr id="143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0188" y="1817688"/>
            <a:ext cx="4733925"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itle 1"/>
          <p:cNvSpPr>
            <a:spLocks noGrp="1"/>
          </p:cNvSpPr>
          <p:nvPr>
            <p:ph type="title"/>
          </p:nvPr>
        </p:nvSpPr>
        <p:spPr>
          <a:xfrm>
            <a:off x="323681" y="286534"/>
            <a:ext cx="7380985" cy="379412"/>
          </a:xfrm>
        </p:spPr>
        <p:txBody>
          <a:bodyPr/>
          <a:lstStyle/>
          <a:p>
            <a:pPr eaLnBrk="1" hangingPunct="1"/>
            <a:r>
              <a:rPr lang="en-US" sz="2400" dirty="0">
                <a:solidFill>
                  <a:schemeClr val="bg2"/>
                </a:solidFill>
                <a:latin typeface="Arial Black" panose="020B0A04020102020204" pitchFamily="34" charset="0"/>
                <a:cs typeface="Arial Black" panose="020B0A04020102020204" pitchFamily="34" charset="0"/>
              </a:rPr>
              <a:t>Expanded Role: Service Representative</a:t>
            </a:r>
          </a:p>
        </p:txBody>
      </p:sp>
      <p:sp>
        <p:nvSpPr>
          <p:cNvPr id="2" name="TextBox 1"/>
          <p:cNvSpPr txBox="1"/>
          <p:nvPr/>
        </p:nvSpPr>
        <p:spPr>
          <a:xfrm>
            <a:off x="205845" y="1232167"/>
            <a:ext cx="8659237" cy="369332"/>
          </a:xfrm>
          <a:prstGeom prst="rect">
            <a:avLst/>
          </a:prstGeom>
          <a:noFill/>
        </p:spPr>
        <p:txBody>
          <a:bodyPr wrap="square" rtlCol="0">
            <a:spAutoFit/>
          </a:bodyPr>
          <a:lstStyle/>
          <a:p>
            <a:r>
              <a:rPr lang="en-US" sz="1800" dirty="0">
                <a:solidFill>
                  <a:schemeClr val="tx1">
                    <a:lumMod val="50000"/>
                  </a:schemeClr>
                </a:solidFill>
              </a:rPr>
              <a:t>Here’s an example of an expanded role: </a:t>
            </a:r>
            <a:r>
              <a:rPr lang="en-US" sz="1800" b="1" dirty="0">
                <a:solidFill>
                  <a:schemeClr val="tx1">
                    <a:lumMod val="50000"/>
                  </a:schemeClr>
                </a:solidFill>
              </a:rPr>
              <a:t>Service Representative</a:t>
            </a:r>
          </a:p>
        </p:txBody>
      </p:sp>
    </p:spTree>
    <p:extLst>
      <p:ext uri="{BB962C8B-B14F-4D97-AF65-F5344CB8AC3E}">
        <p14:creationId xmlns:p14="http://schemas.microsoft.com/office/powerpoint/2010/main" val="191346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Date Placeholder 6"/>
          <p:cNvSpPr>
            <a:spLocks noGrp="1"/>
          </p:cNvSpPr>
          <p:nvPr>
            <p:ph type="dt" sz="quarter" idx="12"/>
          </p:nvPr>
        </p:nvSpPr>
        <p:spPr/>
        <p:txBody>
          <a:bodyPr/>
          <a:lstStyle>
            <a:lvl1pPr>
              <a:lnSpc>
                <a:spcPct val="95000"/>
              </a:lnSpc>
              <a:spcBef>
                <a:spcPct val="35000"/>
              </a:spcBef>
              <a:buClr>
                <a:schemeClr val="tx2"/>
              </a:buClr>
              <a:buFont typeface="Wingdings" panose="05000000000000000000" pitchFamily="2" charset="2"/>
              <a:buChar char="§"/>
              <a:defRPr sz="1800">
                <a:solidFill>
                  <a:schemeClr val="tx1"/>
                </a:solidFill>
                <a:latin typeface="Arial Narrow" panose="020B0606020202030204" pitchFamily="34" charset="0"/>
                <a:cs typeface="Arial" panose="020B0604020202020204" pitchFamily="34" charset="0"/>
              </a:defRPr>
            </a:lvl1pPr>
            <a:lvl2pPr marL="557213" indent="-214313">
              <a:lnSpc>
                <a:spcPct val="95000"/>
              </a:lnSpc>
              <a:spcBef>
                <a:spcPct val="35000"/>
              </a:spcBef>
              <a:buClr>
                <a:schemeClr val="tx2"/>
              </a:buClr>
              <a:buFont typeface="Arial" panose="020B0604020202020204" pitchFamily="34" charset="0"/>
              <a:buChar char="–"/>
              <a:defRPr sz="1500">
                <a:solidFill>
                  <a:schemeClr val="tx1"/>
                </a:solidFill>
                <a:latin typeface="Arial Narrow" panose="020B0606020202030204" pitchFamily="34" charset="0"/>
                <a:cs typeface="Arial" panose="020B0604020202020204" pitchFamily="34" charset="0"/>
              </a:defRPr>
            </a:lvl2pPr>
            <a:lvl3pPr marL="857250" indent="-17145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200150" indent="-171450">
              <a:lnSpc>
                <a:spcPct val="95000"/>
              </a:lnSpc>
              <a:spcBef>
                <a:spcPct val="35000"/>
              </a:spcBef>
              <a:buClr>
                <a:schemeClr val="tx2"/>
              </a:buClr>
              <a:buChar char="–"/>
              <a:defRPr sz="1200">
                <a:solidFill>
                  <a:schemeClr val="tx1"/>
                </a:solidFill>
                <a:latin typeface="Arial Narrow" panose="020B0606020202030204" pitchFamily="34" charset="0"/>
                <a:cs typeface="Arial" panose="020B0604020202020204" pitchFamily="34" charset="0"/>
              </a:defRPr>
            </a:lvl4pPr>
            <a:lvl5pPr marL="1543050" indent="-171450">
              <a:lnSpc>
                <a:spcPct val="95000"/>
              </a:lnSpc>
              <a:spcBef>
                <a:spcPct val="35000"/>
              </a:spcBef>
              <a:buClr>
                <a:schemeClr val="tx2"/>
              </a:buClr>
              <a:buChar char="»"/>
              <a:defRPr sz="1200">
                <a:solidFill>
                  <a:schemeClr val="tx1"/>
                </a:solidFill>
                <a:latin typeface="Arial Narrow" panose="020B0606020202030204" pitchFamily="34" charset="0"/>
                <a:cs typeface="Arial" panose="020B0604020202020204" pitchFamily="34" charset="0"/>
              </a:defRPr>
            </a:lvl5pPr>
            <a:lvl6pPr marL="1885950" indent="-171450" eaLnBrk="0" fontAlgn="base" hangingPunct="0">
              <a:lnSpc>
                <a:spcPct val="95000"/>
              </a:lnSpc>
              <a:spcBef>
                <a:spcPct val="35000"/>
              </a:spcBef>
              <a:spcAft>
                <a:spcPct val="0"/>
              </a:spcAft>
              <a:buClr>
                <a:schemeClr val="tx2"/>
              </a:buClr>
              <a:buChar char="»"/>
              <a:defRPr sz="1200">
                <a:solidFill>
                  <a:schemeClr val="tx1"/>
                </a:solidFill>
                <a:latin typeface="Arial Narrow" panose="020B0606020202030204" pitchFamily="34" charset="0"/>
                <a:cs typeface="Arial" panose="020B0604020202020204" pitchFamily="34" charset="0"/>
              </a:defRPr>
            </a:lvl6pPr>
            <a:lvl7pPr marL="2228850" indent="-171450" eaLnBrk="0" fontAlgn="base" hangingPunct="0">
              <a:lnSpc>
                <a:spcPct val="95000"/>
              </a:lnSpc>
              <a:spcBef>
                <a:spcPct val="35000"/>
              </a:spcBef>
              <a:spcAft>
                <a:spcPct val="0"/>
              </a:spcAft>
              <a:buClr>
                <a:schemeClr val="tx2"/>
              </a:buClr>
              <a:buChar char="»"/>
              <a:defRPr sz="1200">
                <a:solidFill>
                  <a:schemeClr val="tx1"/>
                </a:solidFill>
                <a:latin typeface="Arial Narrow" panose="020B0606020202030204" pitchFamily="34" charset="0"/>
                <a:cs typeface="Arial" panose="020B0604020202020204" pitchFamily="34" charset="0"/>
              </a:defRPr>
            </a:lvl7pPr>
            <a:lvl8pPr marL="2571750" indent="-171450" eaLnBrk="0" fontAlgn="base" hangingPunct="0">
              <a:lnSpc>
                <a:spcPct val="95000"/>
              </a:lnSpc>
              <a:spcBef>
                <a:spcPct val="35000"/>
              </a:spcBef>
              <a:spcAft>
                <a:spcPct val="0"/>
              </a:spcAft>
              <a:buClr>
                <a:schemeClr val="tx2"/>
              </a:buClr>
              <a:buChar char="»"/>
              <a:defRPr sz="1200">
                <a:solidFill>
                  <a:schemeClr val="tx1"/>
                </a:solidFill>
                <a:latin typeface="Arial Narrow" panose="020B0606020202030204" pitchFamily="34" charset="0"/>
                <a:cs typeface="Arial" panose="020B0604020202020204" pitchFamily="34" charset="0"/>
              </a:defRPr>
            </a:lvl8pPr>
            <a:lvl9pPr marL="2914650" indent="-171450" eaLnBrk="0" fontAlgn="base" hangingPunct="0">
              <a:lnSpc>
                <a:spcPct val="95000"/>
              </a:lnSpc>
              <a:spcBef>
                <a:spcPct val="35000"/>
              </a:spcBef>
              <a:spcAft>
                <a:spcPct val="0"/>
              </a:spcAft>
              <a:buClr>
                <a:schemeClr val="tx2"/>
              </a:buClr>
              <a:buChar char="»"/>
              <a:defRPr sz="12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defRPr/>
            </a:pPr>
            <a:fld id="{1C092787-B428-488A-8F9E-BCAF8BB67791}" type="datetime4">
              <a:rPr lang="en-US" altLang="en-US" sz="675">
                <a:solidFill>
                  <a:schemeClr val="bg2"/>
                </a:solidFill>
              </a:rPr>
              <a:pPr>
                <a:lnSpc>
                  <a:spcPct val="100000"/>
                </a:lnSpc>
                <a:spcBef>
                  <a:spcPct val="0"/>
                </a:spcBef>
                <a:buClrTx/>
                <a:buFontTx/>
                <a:buNone/>
                <a:defRPr/>
              </a:pPr>
              <a:t>April 11, 2018</a:t>
            </a:fld>
            <a:endParaRPr lang="en-US" altLang="en-US" sz="675">
              <a:solidFill>
                <a:schemeClr val="bg2"/>
              </a:solidFill>
            </a:endParaRPr>
          </a:p>
        </p:txBody>
      </p:sp>
      <p:sp>
        <p:nvSpPr>
          <p:cNvPr id="10" name="Content Placeholder 9"/>
          <p:cNvSpPr>
            <a:spLocks noGrp="1"/>
          </p:cNvSpPr>
          <p:nvPr>
            <p:ph idx="1"/>
          </p:nvPr>
        </p:nvSpPr>
        <p:spPr>
          <a:xfrm>
            <a:off x="309562" y="1434948"/>
            <a:ext cx="4375454" cy="3832225"/>
          </a:xfrm>
        </p:spPr>
        <p:txBody>
          <a:bodyPr/>
          <a:lstStyle/>
          <a:p>
            <a:pPr marL="182596" lvl="1" indent="0" eaLnBrk="1" hangingPunct="1">
              <a:buFont typeface="Arial" panose="020B0604020202020204" pitchFamily="34" charset="0"/>
              <a:buNone/>
              <a:defRPr/>
            </a:pPr>
            <a:r>
              <a:rPr lang="en-US" altLang="en-US" sz="1600" dirty="0">
                <a:solidFill>
                  <a:schemeClr val="tx1">
                    <a:lumMod val="50000"/>
                  </a:schemeClr>
                </a:solidFill>
                <a:latin typeface="+mj-lt"/>
              </a:rPr>
              <a:t>This role is responsible for:</a:t>
            </a:r>
          </a:p>
          <a:p>
            <a:pPr lvl="1" eaLnBrk="1" hangingPunct="1">
              <a:buFont typeface="Arial" panose="020B0604020202020204" pitchFamily="34" charset="0"/>
              <a:buChar char="•"/>
              <a:defRPr/>
            </a:pPr>
            <a:r>
              <a:rPr lang="en-US" altLang="en-US" sz="1600" dirty="0">
                <a:solidFill>
                  <a:schemeClr val="tx1">
                    <a:lumMod val="50000"/>
                  </a:schemeClr>
                </a:solidFill>
                <a:latin typeface="+mj-lt"/>
              </a:rPr>
              <a:t>Core duties of MA or LVN</a:t>
            </a:r>
          </a:p>
          <a:p>
            <a:pPr lvl="1" eaLnBrk="1" hangingPunct="1">
              <a:buFont typeface="Arial" panose="020B0604020202020204" pitchFamily="34" charset="0"/>
              <a:buChar char="•"/>
              <a:defRPr/>
            </a:pPr>
            <a:r>
              <a:rPr lang="en-US" altLang="en-US" sz="1600" dirty="0">
                <a:solidFill>
                  <a:schemeClr val="tx1">
                    <a:lumMod val="50000"/>
                  </a:schemeClr>
                </a:solidFill>
                <a:latin typeface="+mj-lt"/>
              </a:rPr>
              <a:t>Back office support</a:t>
            </a:r>
          </a:p>
          <a:p>
            <a:pPr lvl="1" eaLnBrk="1" hangingPunct="1">
              <a:buFont typeface="Arial" panose="020B0604020202020204" pitchFamily="34" charset="0"/>
              <a:buChar char="•"/>
              <a:defRPr/>
            </a:pPr>
            <a:r>
              <a:rPr lang="en-US" altLang="en-US" sz="1600" dirty="0">
                <a:solidFill>
                  <a:schemeClr val="tx1">
                    <a:lumMod val="50000"/>
                  </a:schemeClr>
                </a:solidFill>
                <a:latin typeface="+mj-lt"/>
              </a:rPr>
              <a:t>Blood draw</a:t>
            </a:r>
          </a:p>
          <a:p>
            <a:pPr lvl="1" eaLnBrk="1" hangingPunct="1">
              <a:buFont typeface="Arial" panose="020B0604020202020204" pitchFamily="34" charset="0"/>
              <a:buChar char="•"/>
              <a:defRPr/>
            </a:pPr>
            <a:r>
              <a:rPr lang="en-US" altLang="en-US" sz="1600" dirty="0">
                <a:solidFill>
                  <a:schemeClr val="tx1">
                    <a:lumMod val="50000"/>
                  </a:schemeClr>
                </a:solidFill>
                <a:latin typeface="+mj-lt"/>
              </a:rPr>
              <a:t>Limited x-rays</a:t>
            </a:r>
          </a:p>
          <a:p>
            <a:pPr lvl="1" eaLnBrk="1" hangingPunct="1">
              <a:buFont typeface="Arial" panose="020B0604020202020204" pitchFamily="34" charset="0"/>
              <a:buChar char="•"/>
              <a:defRPr/>
            </a:pPr>
            <a:r>
              <a:rPr lang="en-US" altLang="en-US" sz="1600" dirty="0">
                <a:solidFill>
                  <a:schemeClr val="tx1">
                    <a:lumMod val="50000"/>
                  </a:schemeClr>
                </a:solidFill>
                <a:latin typeface="+mj-lt"/>
              </a:rPr>
              <a:t>Reception / navigation</a:t>
            </a:r>
          </a:p>
          <a:p>
            <a:pPr marL="182596" lvl="1" indent="0" eaLnBrk="1" hangingPunct="1">
              <a:buFont typeface="Arial" panose="020B0604020202020204" pitchFamily="34" charset="0"/>
              <a:buNone/>
              <a:defRPr/>
            </a:pPr>
            <a:endParaRPr lang="en-US" altLang="en-US" sz="1600" b="1" dirty="0">
              <a:solidFill>
                <a:schemeClr val="tx1">
                  <a:lumMod val="50000"/>
                </a:schemeClr>
              </a:solidFill>
              <a:latin typeface="+mj-lt"/>
            </a:endParaRPr>
          </a:p>
          <a:p>
            <a:pPr marL="182596" lvl="1" indent="0" eaLnBrk="1" hangingPunct="1">
              <a:buFont typeface="Arial" panose="020B0604020202020204" pitchFamily="34" charset="0"/>
              <a:buNone/>
              <a:defRPr/>
            </a:pPr>
            <a:r>
              <a:rPr lang="en-US" altLang="en-US" sz="1600" dirty="0">
                <a:solidFill>
                  <a:schemeClr val="tx1">
                    <a:lumMod val="50000"/>
                  </a:schemeClr>
                </a:solidFill>
                <a:latin typeface="+mj-lt"/>
              </a:rPr>
              <a:t>This role requires a person who is:</a:t>
            </a:r>
          </a:p>
          <a:p>
            <a:pPr lvl="1" eaLnBrk="1" hangingPunct="1">
              <a:buFont typeface="Arial" panose="020B0604020202020204" pitchFamily="34" charset="0"/>
              <a:buChar char="•"/>
              <a:defRPr/>
            </a:pPr>
            <a:r>
              <a:rPr lang="en-US" altLang="en-US" sz="1600" dirty="0">
                <a:solidFill>
                  <a:schemeClr val="tx1">
                    <a:lumMod val="50000"/>
                  </a:schemeClr>
                </a:solidFill>
                <a:latin typeface="+mj-lt"/>
              </a:rPr>
              <a:t>Flexible </a:t>
            </a:r>
          </a:p>
          <a:p>
            <a:pPr lvl="1" eaLnBrk="1" hangingPunct="1">
              <a:buFont typeface="Arial" panose="020B0604020202020204" pitchFamily="34" charset="0"/>
              <a:buChar char="•"/>
              <a:defRPr/>
            </a:pPr>
            <a:r>
              <a:rPr lang="en-US" altLang="en-US" sz="1600" dirty="0">
                <a:solidFill>
                  <a:schemeClr val="tx1">
                    <a:lumMod val="50000"/>
                  </a:schemeClr>
                </a:solidFill>
                <a:latin typeface="+mj-lt"/>
              </a:rPr>
              <a:t>Able to adapt to changes in work flow and volume</a:t>
            </a:r>
          </a:p>
          <a:p>
            <a:pPr lvl="1" eaLnBrk="1" hangingPunct="1">
              <a:buFont typeface="Arial" panose="020B0604020202020204" pitchFamily="34" charset="0"/>
              <a:buChar char="•"/>
              <a:defRPr/>
            </a:pPr>
            <a:r>
              <a:rPr lang="en-US" altLang="en-US" sz="1600" dirty="0">
                <a:solidFill>
                  <a:schemeClr val="tx1">
                    <a:lumMod val="50000"/>
                  </a:schemeClr>
                </a:solidFill>
                <a:latin typeface="+mj-lt"/>
              </a:rPr>
              <a:t>Tech savvy </a:t>
            </a:r>
          </a:p>
          <a:p>
            <a:pPr lvl="1" eaLnBrk="1" hangingPunct="1">
              <a:buFont typeface="Arial" panose="020B0604020202020204" pitchFamily="34" charset="0"/>
              <a:buChar char="•"/>
              <a:defRPr/>
            </a:pPr>
            <a:r>
              <a:rPr lang="en-US" altLang="en-US" sz="1600" dirty="0">
                <a:solidFill>
                  <a:schemeClr val="tx1">
                    <a:lumMod val="50000"/>
                  </a:schemeClr>
                </a:solidFill>
                <a:latin typeface="+mj-lt"/>
              </a:rPr>
              <a:t>Team-player and collaborator </a:t>
            </a:r>
          </a:p>
          <a:p>
            <a:pPr eaLnBrk="1" hangingPunct="1">
              <a:defRPr/>
            </a:pPr>
            <a:endParaRPr lang="en-US" altLang="en-US" sz="1500" dirty="0"/>
          </a:p>
        </p:txBody>
      </p:sp>
      <p:pic>
        <p:nvPicPr>
          <p:cNvPr id="163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6475" y="1512888"/>
            <a:ext cx="30591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16475" y="3779838"/>
            <a:ext cx="3144838"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itle 1"/>
          <p:cNvSpPr>
            <a:spLocks noGrp="1"/>
          </p:cNvSpPr>
          <p:nvPr>
            <p:ph type="title"/>
          </p:nvPr>
        </p:nvSpPr>
        <p:spPr>
          <a:xfrm>
            <a:off x="309562" y="272383"/>
            <a:ext cx="7941733" cy="379412"/>
          </a:xfrm>
        </p:spPr>
        <p:txBody>
          <a:bodyPr/>
          <a:lstStyle/>
          <a:p>
            <a:pPr eaLnBrk="1" hangingPunct="1"/>
            <a:r>
              <a:rPr lang="en-US" sz="2400" dirty="0">
                <a:solidFill>
                  <a:schemeClr val="bg2"/>
                </a:solidFill>
                <a:latin typeface="Arial Black" panose="020B0A04020102020204" pitchFamily="34" charset="0"/>
                <a:cs typeface="Arial Black" panose="020B0A04020102020204" pitchFamily="34" charset="0"/>
              </a:rPr>
              <a:t>New Role: Multi-functional Health Care Worker </a:t>
            </a:r>
          </a:p>
        </p:txBody>
      </p:sp>
      <p:sp>
        <p:nvSpPr>
          <p:cNvPr id="2" name="TextBox 1"/>
          <p:cNvSpPr txBox="1"/>
          <p:nvPr/>
        </p:nvSpPr>
        <p:spPr>
          <a:xfrm>
            <a:off x="274217" y="1065616"/>
            <a:ext cx="7601371" cy="369332"/>
          </a:xfrm>
          <a:prstGeom prst="rect">
            <a:avLst/>
          </a:prstGeom>
          <a:noFill/>
        </p:spPr>
        <p:txBody>
          <a:bodyPr wrap="square" rtlCol="0">
            <a:spAutoFit/>
          </a:bodyPr>
          <a:lstStyle/>
          <a:p>
            <a:r>
              <a:rPr lang="en-US" sz="1800" dirty="0">
                <a:solidFill>
                  <a:schemeClr val="tx1">
                    <a:lumMod val="50000"/>
                  </a:schemeClr>
                </a:solidFill>
              </a:rPr>
              <a:t>Here’s an example of a new role: </a:t>
            </a:r>
            <a:r>
              <a:rPr lang="en-US" sz="1800" b="1" dirty="0">
                <a:solidFill>
                  <a:schemeClr val="tx1">
                    <a:lumMod val="50000"/>
                  </a:schemeClr>
                </a:solidFill>
              </a:rPr>
              <a:t>Multi-functional Health Care Worker </a:t>
            </a:r>
          </a:p>
        </p:txBody>
      </p:sp>
    </p:spTree>
    <p:extLst>
      <p:ext uri="{BB962C8B-B14F-4D97-AF65-F5344CB8AC3E}">
        <p14:creationId xmlns:p14="http://schemas.microsoft.com/office/powerpoint/2010/main" val="132951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06400" y="259851"/>
            <a:ext cx="6024563" cy="379412"/>
          </a:xfrm>
        </p:spPr>
        <p:txBody>
          <a:bodyPr/>
          <a:lstStyle/>
          <a:p>
            <a:pPr eaLnBrk="1" hangingPunct="1"/>
            <a:r>
              <a:rPr lang="en-US" sz="2400" dirty="0">
                <a:solidFill>
                  <a:schemeClr val="bg2"/>
                </a:solidFill>
                <a:latin typeface="Arial Black" panose="020B0A04020102020204" pitchFamily="34" charset="0"/>
                <a:cs typeface="Arial Black" panose="020B0A04020102020204" pitchFamily="34" charset="0"/>
              </a:rPr>
              <a:t>Emerging Roles</a:t>
            </a:r>
          </a:p>
        </p:txBody>
      </p:sp>
      <p:sp>
        <p:nvSpPr>
          <p:cNvPr id="9" name="TextBox 8"/>
          <p:cNvSpPr txBox="1"/>
          <p:nvPr/>
        </p:nvSpPr>
        <p:spPr>
          <a:xfrm>
            <a:off x="406400" y="1280861"/>
            <a:ext cx="7106380" cy="2031325"/>
          </a:xfrm>
          <a:prstGeom prst="rect">
            <a:avLst/>
          </a:prstGeom>
          <a:noFill/>
        </p:spPr>
        <p:txBody>
          <a:bodyPr wrap="square" rtlCol="0">
            <a:spAutoFit/>
          </a:bodyPr>
          <a:lstStyle/>
          <a:p>
            <a:r>
              <a:rPr lang="en-US" sz="1800" dirty="0">
                <a:solidFill>
                  <a:schemeClr val="tx1">
                    <a:lumMod val="50000"/>
                  </a:schemeClr>
                </a:solidFill>
              </a:rPr>
              <a:t>Emerging roles are taking shape in the fields of:</a:t>
            </a:r>
          </a:p>
          <a:p>
            <a:pPr marL="285750" indent="-285750">
              <a:buFontTx/>
              <a:buChar char="-"/>
            </a:pPr>
            <a:endParaRPr lang="en-US" sz="1800" dirty="0">
              <a:solidFill>
                <a:schemeClr val="tx1">
                  <a:lumMod val="50000"/>
                </a:schemeClr>
              </a:solidFill>
            </a:endParaRPr>
          </a:p>
          <a:p>
            <a:pPr marL="285750" indent="-285750">
              <a:buFontTx/>
              <a:buChar char="-"/>
            </a:pPr>
            <a:r>
              <a:rPr lang="en-US" sz="1800" dirty="0">
                <a:solidFill>
                  <a:schemeClr val="tx1">
                    <a:lumMod val="50000"/>
                  </a:schemeClr>
                </a:solidFill>
              </a:rPr>
              <a:t>Nursing</a:t>
            </a:r>
          </a:p>
          <a:p>
            <a:pPr marL="285750" indent="-285750">
              <a:buFontTx/>
              <a:buChar char="-"/>
            </a:pPr>
            <a:r>
              <a:rPr lang="en-US" sz="1800" dirty="0">
                <a:solidFill>
                  <a:schemeClr val="tx1">
                    <a:lumMod val="50000"/>
                  </a:schemeClr>
                </a:solidFill>
              </a:rPr>
              <a:t>Home care</a:t>
            </a:r>
          </a:p>
          <a:p>
            <a:pPr marL="285750" indent="-285750">
              <a:buFontTx/>
              <a:buChar char="-"/>
            </a:pPr>
            <a:r>
              <a:rPr lang="en-US" sz="1800" dirty="0">
                <a:solidFill>
                  <a:schemeClr val="tx1">
                    <a:lumMod val="50000"/>
                  </a:schemeClr>
                </a:solidFill>
              </a:rPr>
              <a:t>Community health</a:t>
            </a:r>
          </a:p>
          <a:p>
            <a:pPr marL="285750" indent="-285750">
              <a:buFontTx/>
              <a:buChar char="-"/>
            </a:pPr>
            <a:r>
              <a:rPr lang="en-US" sz="1800" dirty="0">
                <a:solidFill>
                  <a:schemeClr val="tx1">
                    <a:lumMod val="50000"/>
                  </a:schemeClr>
                </a:solidFill>
              </a:rPr>
              <a:t>Behavioral health</a:t>
            </a:r>
          </a:p>
          <a:p>
            <a:pPr marL="285750" indent="-285750">
              <a:buFontTx/>
              <a:buChar char="-"/>
            </a:pPr>
            <a:r>
              <a:rPr lang="en-US" sz="1800" dirty="0">
                <a:solidFill>
                  <a:schemeClr val="tx1">
                    <a:lumMod val="50000"/>
                  </a:schemeClr>
                </a:solidFill>
              </a:rPr>
              <a:t>IT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4627" y="1818427"/>
            <a:ext cx="2869974" cy="191283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369" y="3953784"/>
            <a:ext cx="2814108" cy="187717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4627" y="3953784"/>
            <a:ext cx="2867277" cy="1932882"/>
          </a:xfrm>
          <a:prstGeom prst="rect">
            <a:avLst/>
          </a:prstGeom>
        </p:spPr>
      </p:pic>
    </p:spTree>
    <p:extLst>
      <p:ext uri="{BB962C8B-B14F-4D97-AF65-F5344CB8AC3E}">
        <p14:creationId xmlns:p14="http://schemas.microsoft.com/office/powerpoint/2010/main" val="2098009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628650" y="2039938"/>
            <a:ext cx="7886700" cy="3262312"/>
          </a:xfrm>
        </p:spPr>
        <p:txBody>
          <a:bodyPr/>
          <a:lstStyle/>
          <a:p>
            <a:pPr marL="0" indent="0" eaLnBrk="1" hangingPunct="1">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sz="2000" dirty="0">
              <a:solidFill>
                <a:srgbClr val="ED7719"/>
              </a:solidFill>
              <a:latin typeface="Arial Black" panose="020B0A04020102020204" pitchFamily="34" charset="0"/>
              <a:cs typeface="Arial" panose="020B0604020202020204" pitchFamily="34" charset="0"/>
            </a:endParaRPr>
          </a:p>
          <a:p>
            <a:pPr marL="0" indent="0" algn="ctr" eaLnBrk="1" hangingPunct="1">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pic>
        <p:nvPicPr>
          <p:cNvPr id="18438" name="Picture 16" descr="consumer fo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2560638"/>
            <a:ext cx="1622425"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7" descr="digital fluen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5588" y="2587625"/>
            <a:ext cx="165576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8" descr="collabo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2463" y="2541588"/>
            <a:ext cx="1735137"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9" descr="process improv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275" y="2587625"/>
            <a:ext cx="1671638"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itle 5"/>
          <p:cNvSpPr>
            <a:spLocks noGrp="1"/>
          </p:cNvSpPr>
          <p:nvPr>
            <p:ph type="title"/>
          </p:nvPr>
        </p:nvSpPr>
        <p:spPr>
          <a:xfrm>
            <a:off x="313182" y="104255"/>
            <a:ext cx="8202168" cy="694660"/>
          </a:xfrm>
        </p:spPr>
        <p:txBody>
          <a:bodyPr/>
          <a:lstStyle/>
          <a:p>
            <a:pPr eaLnBrk="1" hangingPunct="1"/>
            <a:r>
              <a:rPr lang="en-US" dirty="0">
                <a:solidFill>
                  <a:schemeClr val="bg2"/>
                </a:solidFill>
                <a:latin typeface="Arial Black" panose="020B0A04020102020204" pitchFamily="34" charset="0"/>
                <a:cs typeface="Arial Black" panose="020B0A04020102020204" pitchFamily="34" charset="0"/>
              </a:rPr>
              <a:t>The Critical Skills </a:t>
            </a:r>
          </a:p>
        </p:txBody>
      </p:sp>
      <p:sp>
        <p:nvSpPr>
          <p:cNvPr id="2" name="TextBox 1"/>
          <p:cNvSpPr txBox="1"/>
          <p:nvPr/>
        </p:nvSpPr>
        <p:spPr>
          <a:xfrm>
            <a:off x="477130" y="1446352"/>
            <a:ext cx="8359073" cy="615553"/>
          </a:xfrm>
          <a:prstGeom prst="rect">
            <a:avLst/>
          </a:prstGeom>
          <a:noFill/>
        </p:spPr>
        <p:txBody>
          <a:bodyPr wrap="square" rtlCol="0">
            <a:spAutoFit/>
          </a:bodyPr>
          <a:lstStyle/>
          <a:p>
            <a:pPr algn="ctr"/>
            <a:r>
              <a:rPr lang="en-US" altLang="en-US" sz="1700" dirty="0">
                <a:solidFill>
                  <a:schemeClr val="tx1">
                    <a:lumMod val="50000"/>
                  </a:schemeClr>
                </a:solidFill>
                <a:latin typeface="Arial" panose="020B0604020202020204" pitchFamily="34" charset="0"/>
                <a:cs typeface="Arial" panose="020B0604020202020204" pitchFamily="34" charset="0"/>
              </a:rPr>
              <a:t>Regardless of your job, all roles require these critical skills in the 21</a:t>
            </a:r>
            <a:r>
              <a:rPr lang="en-US" altLang="en-US" sz="1700" baseline="30000" dirty="0">
                <a:solidFill>
                  <a:schemeClr val="tx1">
                    <a:lumMod val="50000"/>
                  </a:schemeClr>
                </a:solidFill>
                <a:latin typeface="Arial" panose="020B0604020202020204" pitchFamily="34" charset="0"/>
                <a:cs typeface="Arial" panose="020B0604020202020204" pitchFamily="34" charset="0"/>
              </a:rPr>
              <a:t>st</a:t>
            </a:r>
            <a:r>
              <a:rPr lang="en-US" altLang="en-US" sz="1700" dirty="0">
                <a:solidFill>
                  <a:schemeClr val="tx1">
                    <a:lumMod val="50000"/>
                  </a:schemeClr>
                </a:solidFill>
                <a:latin typeface="Arial" panose="020B0604020202020204" pitchFamily="34" charset="0"/>
                <a:cs typeface="Arial" panose="020B0604020202020204" pitchFamily="34" charset="0"/>
              </a:rPr>
              <a:t> century.</a:t>
            </a:r>
          </a:p>
          <a:p>
            <a:pPr algn="ctr"/>
            <a:r>
              <a:rPr lang="en-US" altLang="en-US" sz="1700" dirty="0">
                <a:solidFill>
                  <a:schemeClr val="tx1">
                    <a:lumMod val="50000"/>
                  </a:schemeClr>
                </a:solidFill>
                <a:latin typeface="Arial" panose="020B0604020202020204" pitchFamily="34" charset="0"/>
                <a:cs typeface="Arial" panose="020B0604020202020204" pitchFamily="34" charset="0"/>
              </a:rPr>
              <a:t> Let’s review each.</a:t>
            </a:r>
          </a:p>
        </p:txBody>
      </p:sp>
    </p:spTree>
    <p:extLst>
      <p:ext uri="{BB962C8B-B14F-4D97-AF65-F5344CB8AC3E}">
        <p14:creationId xmlns:p14="http://schemas.microsoft.com/office/powerpoint/2010/main" val="346240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628650" y="2039938"/>
            <a:ext cx="7886700" cy="3262312"/>
          </a:xfrm>
        </p:spPr>
        <p:txBody>
          <a:bodyPr/>
          <a:lstStyle/>
          <a:p>
            <a:pPr marL="0" indent="0" eaLnBrk="1" hangingPunct="1">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sz="2000" dirty="0">
              <a:solidFill>
                <a:srgbClr val="ED7719"/>
              </a:solidFill>
              <a:latin typeface="Arial Black" panose="020B0A04020102020204" pitchFamily="34" charset="0"/>
              <a:cs typeface="Arial" panose="020B0604020202020204" pitchFamily="34" charset="0"/>
            </a:endParaRPr>
          </a:p>
          <a:p>
            <a:pPr marL="0" indent="0" algn="ctr" eaLnBrk="1" hangingPunct="1">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pic>
        <p:nvPicPr>
          <p:cNvPr id="18440" name="Picture 18" descr="collabo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697" y="1287462"/>
            <a:ext cx="1735137"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itle 5"/>
          <p:cNvSpPr>
            <a:spLocks noGrp="1"/>
          </p:cNvSpPr>
          <p:nvPr>
            <p:ph type="title"/>
          </p:nvPr>
        </p:nvSpPr>
        <p:spPr>
          <a:xfrm>
            <a:off x="313182" y="104255"/>
            <a:ext cx="8202168" cy="694660"/>
          </a:xfrm>
        </p:spPr>
        <p:txBody>
          <a:bodyPr/>
          <a:lstStyle/>
          <a:p>
            <a:pPr eaLnBrk="1" hangingPunct="1"/>
            <a:r>
              <a:rPr lang="en-US" dirty="0">
                <a:solidFill>
                  <a:schemeClr val="bg2"/>
                </a:solidFill>
                <a:latin typeface="Arial Black" panose="020B0A04020102020204" pitchFamily="34" charset="0"/>
                <a:cs typeface="Arial Black" panose="020B0A04020102020204" pitchFamily="34" charset="0"/>
              </a:rPr>
              <a:t>The Critical Skills – Collaboration </a:t>
            </a:r>
          </a:p>
        </p:txBody>
      </p:sp>
      <p:sp>
        <p:nvSpPr>
          <p:cNvPr id="14" name="TextBox 90"/>
          <p:cNvSpPr txBox="1">
            <a:spLocks noChangeArrowheads="1"/>
          </p:cNvSpPr>
          <p:nvPr/>
        </p:nvSpPr>
        <p:spPr bwMode="auto">
          <a:xfrm>
            <a:off x="542166" y="3254375"/>
            <a:ext cx="804348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fontAlgn="base">
              <a:lnSpc>
                <a:spcPct val="100000"/>
              </a:lnSpc>
              <a:spcBef>
                <a:spcPct val="0"/>
              </a:spcBef>
              <a:spcAft>
                <a:spcPct val="0"/>
              </a:spcAft>
              <a:buClrTx/>
              <a:buFontTx/>
              <a:buNone/>
            </a:pPr>
            <a:r>
              <a:rPr lang="en-US" altLang="en-US" sz="1700" dirty="0">
                <a:solidFill>
                  <a:srgbClr val="000000"/>
                </a:solidFill>
                <a:latin typeface="+mn-lt"/>
              </a:rPr>
              <a:t>The future workforce will require more collaboration between team members. By understanding diverse perspectives and backgrounds, we can deliver quality care.</a:t>
            </a:r>
          </a:p>
        </p:txBody>
      </p:sp>
      <p:sp>
        <p:nvSpPr>
          <p:cNvPr id="15" name="TextBox 14"/>
          <p:cNvSpPr txBox="1"/>
          <p:nvPr/>
        </p:nvSpPr>
        <p:spPr>
          <a:xfrm>
            <a:off x="1100137" y="4868724"/>
            <a:ext cx="6991897" cy="661720"/>
          </a:xfrm>
          <a:prstGeom prst="rect">
            <a:avLst/>
          </a:prstGeom>
          <a:noFill/>
        </p:spPr>
        <p:txBody>
          <a:bodyPr wrap="square" rtlCol="0">
            <a:spAutoFit/>
          </a:bodyPr>
          <a:lstStyle/>
          <a:p>
            <a:pPr algn="ctr"/>
            <a:r>
              <a:rPr lang="en-US" sz="1700" dirty="0">
                <a:solidFill>
                  <a:schemeClr val="tx1">
                    <a:lumMod val="50000"/>
                  </a:schemeClr>
                </a:solidFill>
              </a:rPr>
              <a:t>Find more information online at </a:t>
            </a:r>
            <a:r>
              <a:rPr lang="en-US" sz="1700" dirty="0">
                <a:solidFill>
                  <a:srgbClr val="ED7719"/>
                </a:solidFill>
                <a:latin typeface="Arial Black" panose="020B0A04020102020204" pitchFamily="34" charset="0"/>
                <a:cs typeface="Arial" panose="020B0604020202020204" pitchFamily="34" charset="0"/>
              </a:rPr>
              <a:t>KPCareerPlanning.org  </a:t>
            </a:r>
            <a:endParaRPr lang="en-US" sz="1700" dirty="0">
              <a:latin typeface="Arial" panose="020B0604020202020204" pitchFamily="34" charset="0"/>
              <a:cs typeface="Arial" panose="020B0604020202020204" pitchFamily="34" charset="0"/>
            </a:endParaRPr>
          </a:p>
          <a:p>
            <a:r>
              <a:rPr lang="en-US" sz="2000" dirty="0"/>
              <a:t> </a:t>
            </a:r>
          </a:p>
        </p:txBody>
      </p:sp>
    </p:spTree>
    <p:extLst>
      <p:ext uri="{BB962C8B-B14F-4D97-AF65-F5344CB8AC3E}">
        <p14:creationId xmlns:p14="http://schemas.microsoft.com/office/powerpoint/2010/main" val="3884304625"/>
      </p:ext>
    </p:extLst>
  </p:cSld>
  <p:clrMapOvr>
    <a:masterClrMapping/>
  </p:clrMapOvr>
</p:sld>
</file>

<file path=ppt/theme/theme1.xml><?xml version="1.0" encoding="utf-8"?>
<a:theme xmlns:a="http://schemas.openxmlformats.org/drawingml/2006/main" name="Body master">
  <a:themeElements>
    <a:clrScheme name="METASWITCH">
      <a:dk1>
        <a:srgbClr val="717073"/>
      </a:dk1>
      <a:lt1>
        <a:srgbClr val="FFFFFF"/>
      </a:lt1>
      <a:dk2>
        <a:srgbClr val="E86D1F"/>
      </a:dk2>
      <a:lt2>
        <a:srgbClr val="FFFFFF"/>
      </a:lt2>
      <a:accent1>
        <a:srgbClr val="E86D1F"/>
      </a:accent1>
      <a:accent2>
        <a:srgbClr val="003473"/>
      </a:accent2>
      <a:accent3>
        <a:srgbClr val="F3901D"/>
      </a:accent3>
      <a:accent4>
        <a:srgbClr val="7F98E2"/>
      </a:accent4>
      <a:accent5>
        <a:srgbClr val="FBB040"/>
      </a:accent5>
      <a:accent6>
        <a:srgbClr val="21368B"/>
      </a:accent6>
      <a:hlink>
        <a:srgbClr val="E86D1F"/>
      </a:hlink>
      <a:folHlink>
        <a:srgbClr val="E86D1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ight 13">
        <a:dk1>
          <a:srgbClr val="FFFFFF"/>
        </a:dk1>
        <a:lt1>
          <a:srgbClr val="FFFFFF"/>
        </a:lt1>
        <a:dk2>
          <a:srgbClr val="00197D"/>
        </a:dk2>
        <a:lt2>
          <a:srgbClr val="00197D"/>
        </a:lt2>
        <a:accent1>
          <a:srgbClr val="9194B6"/>
        </a:accent1>
        <a:accent2>
          <a:srgbClr val="FF6E00"/>
        </a:accent2>
        <a:accent3>
          <a:srgbClr val="AAABBF"/>
        </a:accent3>
        <a:accent4>
          <a:srgbClr val="DADADA"/>
        </a:accent4>
        <a:accent5>
          <a:srgbClr val="C7C8D7"/>
        </a:accent5>
        <a:accent6>
          <a:srgbClr val="E76300"/>
        </a:accent6>
        <a:hlink>
          <a:srgbClr val="00AAC8"/>
        </a:hlink>
        <a:folHlink>
          <a:srgbClr val="FAB914"/>
        </a:folHlink>
      </a:clrScheme>
      <a:clrMap bg1="dk2" tx1="lt1" bg2="dk1" tx2="lt2" accent1="accent1" accent2="accent2" accent3="accent3" accent4="accent4" accent5="accent5" accent6="accent6" hlink="hlink" folHlink="folHlink"/>
    </a:extraClrScheme>
    <a:extraClrScheme>
      <a:clrScheme name="Light 14">
        <a:dk1>
          <a:srgbClr val="00197D"/>
        </a:dk1>
        <a:lt1>
          <a:srgbClr val="FFFFFF"/>
        </a:lt1>
        <a:dk2>
          <a:srgbClr val="00197D"/>
        </a:dk2>
        <a:lt2>
          <a:srgbClr val="FFFFFF"/>
        </a:lt2>
        <a:accent1>
          <a:srgbClr val="9194B6"/>
        </a:accent1>
        <a:accent2>
          <a:srgbClr val="FF6E00"/>
        </a:accent2>
        <a:accent3>
          <a:srgbClr val="FFFFFF"/>
        </a:accent3>
        <a:accent4>
          <a:srgbClr val="00146A"/>
        </a:accent4>
        <a:accent5>
          <a:srgbClr val="C7C8D7"/>
        </a:accent5>
        <a:accent6>
          <a:srgbClr val="E76300"/>
        </a:accent6>
        <a:hlink>
          <a:srgbClr val="00AAC8"/>
        </a:hlink>
        <a:folHlink>
          <a:srgbClr val="FAB9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nnectLondon2016" id="{DCD9B772-F35B-DE4A-917B-8C3A36E11E14}" vid="{7531D55E-746C-C740-894D-34C4B07F3C2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ASWITCH">
    <a:dk1>
      <a:srgbClr val="717073"/>
    </a:dk1>
    <a:lt1>
      <a:srgbClr val="FFFFFF"/>
    </a:lt1>
    <a:dk2>
      <a:srgbClr val="E86D1F"/>
    </a:dk2>
    <a:lt2>
      <a:srgbClr val="FFFFFF"/>
    </a:lt2>
    <a:accent1>
      <a:srgbClr val="E86D1F"/>
    </a:accent1>
    <a:accent2>
      <a:srgbClr val="003473"/>
    </a:accent2>
    <a:accent3>
      <a:srgbClr val="F3901D"/>
    </a:accent3>
    <a:accent4>
      <a:srgbClr val="7F98E2"/>
    </a:accent4>
    <a:accent5>
      <a:srgbClr val="FBB040"/>
    </a:accent5>
    <a:accent6>
      <a:srgbClr val="21368B"/>
    </a:accent6>
    <a:hlink>
      <a:srgbClr val="E86D1F"/>
    </a:hlink>
    <a:folHlink>
      <a:srgbClr val="E86D1F"/>
    </a:folHlink>
  </a:clrScheme>
</a:themeOverride>
</file>

<file path=ppt/theme/themeOverride2.xml><?xml version="1.0" encoding="utf-8"?>
<a:themeOverride xmlns:a="http://schemas.openxmlformats.org/drawingml/2006/main">
  <a:clrScheme name="METASWITCH">
    <a:dk1>
      <a:srgbClr val="717073"/>
    </a:dk1>
    <a:lt1>
      <a:srgbClr val="FFFFFF"/>
    </a:lt1>
    <a:dk2>
      <a:srgbClr val="E86D1F"/>
    </a:dk2>
    <a:lt2>
      <a:srgbClr val="FFFFFF"/>
    </a:lt2>
    <a:accent1>
      <a:srgbClr val="E86D1F"/>
    </a:accent1>
    <a:accent2>
      <a:srgbClr val="003473"/>
    </a:accent2>
    <a:accent3>
      <a:srgbClr val="F3901D"/>
    </a:accent3>
    <a:accent4>
      <a:srgbClr val="7F98E2"/>
    </a:accent4>
    <a:accent5>
      <a:srgbClr val="FBB040"/>
    </a:accent5>
    <a:accent6>
      <a:srgbClr val="21368B"/>
    </a:accent6>
    <a:hlink>
      <a:srgbClr val="E86D1F"/>
    </a:hlink>
    <a:folHlink>
      <a:srgbClr val="E86D1F"/>
    </a:folHlink>
  </a:clrScheme>
</a:themeOverride>
</file>

<file path=docProps/app.xml><?xml version="1.0" encoding="utf-8"?>
<Properties xmlns="http://schemas.openxmlformats.org/officeDocument/2006/extended-properties" xmlns:vt="http://schemas.openxmlformats.org/officeDocument/2006/docPropsVTypes">
  <Template>ConnectLondon2016</Template>
  <TotalTime>575</TotalTime>
  <Words>1484</Words>
  <Application>Microsoft Office PowerPoint</Application>
  <PresentationFormat>On-screen Show (4:3)</PresentationFormat>
  <Paragraphs>212</Paragraphs>
  <Slides>15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Black</vt:lpstr>
      <vt:lpstr>Arial Narrow</vt:lpstr>
      <vt:lpstr>Calibri</vt:lpstr>
      <vt:lpstr>Courier New</vt:lpstr>
      <vt:lpstr>Helvetica</vt:lpstr>
      <vt:lpstr>Times New Roman</vt:lpstr>
      <vt:lpstr>Wingdings</vt:lpstr>
      <vt:lpstr>Body master</vt:lpstr>
      <vt:lpstr>YOUR FUTURE AT KAISER PERMANENTE</vt:lpstr>
      <vt:lpstr>PowerPoint Presentation</vt:lpstr>
      <vt:lpstr>PowerPoint Presentation</vt:lpstr>
      <vt:lpstr>Jobs of the Future Committee </vt:lpstr>
      <vt:lpstr>Expanded Role: Service Representative</vt:lpstr>
      <vt:lpstr>New Role: Multi-functional Health Care Worker </vt:lpstr>
      <vt:lpstr>Emerging Roles</vt:lpstr>
      <vt:lpstr>The Critical Skills </vt:lpstr>
      <vt:lpstr>The Critical Skills – Collaboration </vt:lpstr>
      <vt:lpstr>The Critical Skills – Consumer Focus</vt:lpstr>
      <vt:lpstr>The Critical Skills – Digital Fluency</vt:lpstr>
      <vt:lpstr>The Critical Skills – Process Improvement</vt:lpstr>
      <vt:lpstr>PowerPoint Presentation</vt:lpstr>
      <vt:lpstr>PowerPoint Presentation</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Travis Retter</dc:creator>
  <cp:keywords/>
  <dc:description/>
  <cp:lastModifiedBy>Sherry D Crosby</cp:lastModifiedBy>
  <cp:revision>60</cp:revision>
  <dcterms:created xsi:type="dcterms:W3CDTF">2016-09-26T18:13:17Z</dcterms:created>
  <dcterms:modified xsi:type="dcterms:W3CDTF">2018-04-11T21:21:53Z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0008005a05000000000001023620</vt:lpwstr>
  </property>
</Properties>
</file>