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sldIdLst>
    <p:sldId id="256" r:id="rId2"/>
    <p:sldId id="257" r:id="rId3"/>
    <p:sldId id="278" r:id="rId4"/>
    <p:sldId id="274" r:id="rId5"/>
    <p:sldId id="275" r:id="rId6"/>
    <p:sldId id="258" r:id="rId7"/>
    <p:sldId id="259" r:id="rId8"/>
    <p:sldId id="260" r:id="rId9"/>
    <p:sldId id="261" r:id="rId10"/>
    <p:sldId id="264" r:id="rId11"/>
    <p:sldId id="263" r:id="rId12"/>
    <p:sldId id="265" r:id="rId13"/>
    <p:sldId id="266" r:id="rId14"/>
    <p:sldId id="276" r:id="rId15"/>
    <p:sldId id="262" r:id="rId16"/>
    <p:sldId id="288" r:id="rId17"/>
    <p:sldId id="287" r:id="rId18"/>
    <p:sldId id="286" r:id="rId19"/>
    <p:sldId id="277" r:id="rId20"/>
    <p:sldId id="267" r:id="rId21"/>
    <p:sldId id="272" r:id="rId22"/>
    <p:sldId id="273" r:id="rId23"/>
    <p:sldId id="269" r:id="rId24"/>
    <p:sldId id="270" r:id="rId25"/>
    <p:sldId id="271"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nda A. Krueger" initials="MAK" lastIdx="3" clrIdx="0">
    <p:extLst>
      <p:ext uri="{19B8F6BF-5375-455C-9EA6-DF929625EA0E}">
        <p15:presenceInfo xmlns:p15="http://schemas.microsoft.com/office/powerpoint/2012/main" userId="S::Melinda.A.Krueger@kp.org::7aa62f7d-d5f7-4941-b545-8f4bbe3d68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44446"/>
    <a:srgbClr val="6C6D70"/>
    <a:srgbClr val="969799"/>
    <a:srgbClr val="F089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74"/>
    <p:restoredTop sz="62593" autoAdjust="0"/>
  </p:normalViewPr>
  <p:slideViewPr>
    <p:cSldViewPr snapToGrid="0" snapToObjects="1">
      <p:cViewPr varScale="1">
        <p:scale>
          <a:sx n="56" d="100"/>
          <a:sy n="56" d="100"/>
        </p:scale>
        <p:origin x="1902" y="6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867-318B-2D49-9DE4-D33437FF2C79}" type="datetimeFigureOut">
              <a:rPr lang="en-US" smtClean="0"/>
              <a:t>6/16/2021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06CCB-6DC0-194C-ADFB-130103966F64}" type="slidenum">
              <a:rPr lang="en-US" smtClean="0"/>
              <a:t>‹#›</a:t>
            </a:fld>
            <a:endParaRPr lang="en-US"/>
          </a:p>
        </p:txBody>
      </p:sp>
    </p:spTree>
    <p:extLst>
      <p:ext uri="{BB962C8B-B14F-4D97-AF65-F5344CB8AC3E}">
        <p14:creationId xmlns:p14="http://schemas.microsoft.com/office/powerpoint/2010/main" val="382204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Facilitator notes:</a:t>
            </a:r>
          </a:p>
          <a:p>
            <a:r>
              <a:rPr lang="en-US" sz="1200" kern="1200" dirty="0">
                <a:solidFill>
                  <a:schemeClr val="tx1"/>
                </a:solidFill>
                <a:effectLst/>
                <a:latin typeface="+mn-lt"/>
                <a:ea typeface="+mn-ea"/>
                <a:cs typeface="+mn-cs"/>
              </a:rPr>
              <a:t>After participants watch the video, facilitate a group discussion posing up to 3 of the following refection questions. When selecting reflection questions, consider any polling questions that you’ve chosen to avoid redundant discussions. </a:t>
            </a:r>
          </a:p>
        </p:txBody>
      </p:sp>
      <p:sp>
        <p:nvSpPr>
          <p:cNvPr id="4" name="Slide Number Placeholder 3"/>
          <p:cNvSpPr>
            <a:spLocks noGrp="1"/>
          </p:cNvSpPr>
          <p:nvPr>
            <p:ph type="sldNum" sz="quarter" idx="5"/>
          </p:nvPr>
        </p:nvSpPr>
        <p:spPr/>
        <p:txBody>
          <a:bodyPr/>
          <a:lstStyle/>
          <a:p>
            <a:fld id="{1D706CCB-6DC0-194C-ADFB-130103966F64}" type="slidenum">
              <a:rPr lang="en-US" smtClean="0"/>
              <a:t>4</a:t>
            </a:fld>
            <a:endParaRPr lang="en-US"/>
          </a:p>
        </p:txBody>
      </p:sp>
    </p:spTree>
    <p:extLst>
      <p:ext uri="{BB962C8B-B14F-4D97-AF65-F5344CB8AC3E}">
        <p14:creationId xmlns:p14="http://schemas.microsoft.com/office/powerpoint/2010/main" val="480040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Possible responses may include the following:</a:t>
            </a:r>
          </a:p>
          <a:p>
            <a:endParaRPr lang="en-US"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person is actively working on completing assigned action items.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person proactively communicates and uses agreed upon talking points outside of the meeting.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asked, the person speaks highly of the decisions agreed to in the meeting.</a:t>
            </a:r>
            <a:r>
              <a:rPr lang="en-US" sz="10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6DBBADF-D7AA-4BD5-A703-9D05EFF82ECB}" type="slidenum">
              <a:rPr lang="en-US" smtClean="0"/>
              <a:t>13</a:t>
            </a:fld>
            <a:endParaRPr lang="en-US"/>
          </a:p>
        </p:txBody>
      </p:sp>
    </p:spTree>
    <p:extLst>
      <p:ext uri="{BB962C8B-B14F-4D97-AF65-F5344CB8AC3E}">
        <p14:creationId xmlns:p14="http://schemas.microsoft.com/office/powerpoint/2010/main" val="3871112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pPr marL="228600" lvl="0" indent="-228600">
              <a:buFont typeface="+mj-lt"/>
              <a:buAutoNum type="arabicPeriod"/>
            </a:pPr>
            <a:r>
              <a:rPr lang="en-US" sz="1200" kern="1200" dirty="0">
                <a:solidFill>
                  <a:schemeClr val="tx1"/>
                </a:solidFill>
                <a:effectLst/>
                <a:latin typeface="+mn-lt"/>
                <a:ea typeface="+mn-ea"/>
                <a:cs typeface="+mn-cs"/>
              </a:rPr>
              <a:t>Group your participants (groups of 4-6 people are ideal).</a:t>
            </a:r>
          </a:p>
          <a:p>
            <a:pPr marL="228600" lvl="0" indent="-228600">
              <a:buFont typeface="+mj-lt"/>
              <a:buAutoNum type="arabicPeriod"/>
            </a:pPr>
            <a:r>
              <a:rPr lang="en-US" sz="1200" kern="1200" dirty="0">
                <a:solidFill>
                  <a:schemeClr val="tx1"/>
                </a:solidFill>
                <a:effectLst/>
                <a:latin typeface="+mn-lt"/>
                <a:ea typeface="+mn-ea"/>
                <a:cs typeface="+mn-cs"/>
              </a:rPr>
              <a:t>Provide your participants with the Learner Worksheet. </a:t>
            </a:r>
          </a:p>
          <a:p>
            <a:pPr marL="228600" lvl="0" indent="-228600">
              <a:buFont typeface="+mj-lt"/>
              <a:buAutoNum type="arabicPeriod"/>
            </a:pPr>
            <a:r>
              <a:rPr lang="en-US" sz="1200" kern="1200" dirty="0">
                <a:solidFill>
                  <a:schemeClr val="tx1"/>
                </a:solidFill>
                <a:effectLst/>
                <a:latin typeface="+mn-lt"/>
                <a:ea typeface="+mn-ea"/>
                <a:cs typeface="+mn-cs"/>
              </a:rPr>
              <a:t>Review the worksheet with the learners and assign your participants one of the following problem-solving statements: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 might we decide a location for our vacation?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 might we educate employees on new equipment?</a:t>
            </a:r>
          </a:p>
          <a:p>
            <a:pPr marL="228600" lvl="0" indent="-228600">
              <a:buFont typeface="+mj-lt"/>
              <a:buAutoNum type="arabicPeriod"/>
            </a:pPr>
            <a:r>
              <a:rPr lang="en-US" sz="1200" kern="1200" dirty="0">
                <a:solidFill>
                  <a:schemeClr val="tx1"/>
                </a:solidFill>
                <a:effectLst/>
                <a:latin typeface="+mn-lt"/>
                <a:ea typeface="+mn-ea"/>
                <a:cs typeface="+mn-cs"/>
              </a:rPr>
              <a:t>Ask them to work through the IBPS process using the framework in the Learner Worksheet. Allow 20 minutes for this activity.</a:t>
            </a:r>
          </a:p>
          <a:p>
            <a:pPr marL="228600" lvl="0" indent="-228600">
              <a:buFont typeface="+mj-lt"/>
              <a:buAutoNum type="arabicPeriod"/>
            </a:pPr>
            <a:r>
              <a:rPr lang="en-US" sz="1200" kern="1200" dirty="0">
                <a:solidFill>
                  <a:schemeClr val="tx1"/>
                </a:solidFill>
                <a:effectLst/>
                <a:latin typeface="+mn-lt"/>
                <a:ea typeface="+mn-ea"/>
                <a:cs typeface="+mn-cs"/>
              </a:rPr>
              <a:t>Debrief and review the scenario using the answer sheets for the associated problem-solving statement on the following pages. </a:t>
            </a:r>
          </a:p>
          <a:p>
            <a:endParaRPr lang="en-US" dirty="0"/>
          </a:p>
        </p:txBody>
      </p:sp>
      <p:sp>
        <p:nvSpPr>
          <p:cNvPr id="4" name="Slide Number Placeholder 3"/>
          <p:cNvSpPr>
            <a:spLocks noGrp="1"/>
          </p:cNvSpPr>
          <p:nvPr>
            <p:ph type="sldNum" sz="quarter" idx="5"/>
          </p:nvPr>
        </p:nvSpPr>
        <p:spPr/>
        <p:txBody>
          <a:bodyPr/>
          <a:lstStyle/>
          <a:p>
            <a:fld id="{D6DBBADF-D7AA-4BD5-A703-9D05EFF82ECB}" type="slidenum">
              <a:rPr lang="en-US" smtClean="0"/>
              <a:t>14</a:t>
            </a:fld>
            <a:endParaRPr lang="en-US"/>
          </a:p>
        </p:txBody>
      </p:sp>
    </p:spTree>
    <p:extLst>
      <p:ext uri="{BB962C8B-B14F-4D97-AF65-F5344CB8AC3E}">
        <p14:creationId xmlns:p14="http://schemas.microsoft.com/office/powerpoint/2010/main" val="3271892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pPr marL="228600" lvl="0" indent="-228600">
              <a:buFont typeface="+mj-lt"/>
              <a:buAutoNum type="arabicPeriod"/>
            </a:pPr>
            <a:r>
              <a:rPr lang="en-US" sz="1200" kern="1200" dirty="0">
                <a:solidFill>
                  <a:schemeClr val="tx1"/>
                </a:solidFill>
                <a:effectLst/>
                <a:latin typeface="+mn-lt"/>
                <a:ea typeface="+mn-ea"/>
                <a:cs typeface="+mn-cs"/>
              </a:rPr>
              <a:t>Group your participants (4 to 6 people per group is ideal) and assign each group one of the following two questions: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song best represents the year 2020?</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If given $5,000, what 3 things would your team most like to purchase?</a:t>
            </a:r>
          </a:p>
          <a:p>
            <a:pPr marL="228600" lvl="0" indent="-228600">
              <a:buFont typeface="+mj-lt"/>
              <a:buAutoNum type="arabicPeriod"/>
            </a:pPr>
            <a:r>
              <a:rPr lang="en-US" sz="1200" kern="1200" dirty="0">
                <a:solidFill>
                  <a:schemeClr val="tx1"/>
                </a:solidFill>
                <a:effectLst/>
                <a:latin typeface="+mn-lt"/>
                <a:ea typeface="+mn-ea"/>
                <a:cs typeface="+mn-cs"/>
              </a:rPr>
              <a:t>Review the instructions with the groups and give them 10 minutes to complete the activity.</a:t>
            </a:r>
          </a:p>
          <a:p>
            <a:pPr marL="228600" lvl="0" indent="-228600">
              <a:buFont typeface="+mj-lt"/>
              <a:buAutoNum type="arabicPeriod"/>
            </a:pPr>
            <a:r>
              <a:rPr lang="en-US" sz="1200" kern="1200" dirty="0">
                <a:solidFill>
                  <a:schemeClr val="tx1"/>
                </a:solidFill>
                <a:effectLst/>
                <a:latin typeface="+mn-lt"/>
                <a:ea typeface="+mn-ea"/>
                <a:cs typeface="+mn-cs"/>
              </a:rPr>
              <a:t>Reconvene and have each group share their top three choices.</a:t>
            </a:r>
          </a:p>
        </p:txBody>
      </p:sp>
      <p:sp>
        <p:nvSpPr>
          <p:cNvPr id="4" name="Slide Number Placeholder 3"/>
          <p:cNvSpPr>
            <a:spLocks noGrp="1"/>
          </p:cNvSpPr>
          <p:nvPr>
            <p:ph type="sldNum" sz="quarter" idx="5"/>
          </p:nvPr>
        </p:nvSpPr>
        <p:spPr/>
        <p:txBody>
          <a:bodyPr/>
          <a:lstStyle/>
          <a:p>
            <a:fld id="{D6DBBADF-D7AA-4BD5-A703-9D05EFF82ECB}" type="slidenum">
              <a:rPr lang="en-US" smtClean="0"/>
              <a:t>15</a:t>
            </a:fld>
            <a:endParaRPr lang="en-US"/>
          </a:p>
        </p:txBody>
      </p:sp>
    </p:spTree>
    <p:extLst>
      <p:ext uri="{BB962C8B-B14F-4D97-AF65-F5344CB8AC3E}">
        <p14:creationId xmlns:p14="http://schemas.microsoft.com/office/powerpoint/2010/main" val="2190730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Facilitator notes:</a:t>
            </a:r>
          </a:p>
        </p:txBody>
      </p:sp>
      <p:sp>
        <p:nvSpPr>
          <p:cNvPr id="4" name="Slide Number Placeholder 3"/>
          <p:cNvSpPr>
            <a:spLocks noGrp="1"/>
          </p:cNvSpPr>
          <p:nvPr>
            <p:ph type="sldNum" sz="quarter" idx="5"/>
          </p:nvPr>
        </p:nvSpPr>
        <p:spPr/>
        <p:txBody>
          <a:bodyPr/>
          <a:lstStyle/>
          <a:p>
            <a:fld id="{1D706CCB-6DC0-194C-ADFB-130103966F64}" type="slidenum">
              <a:rPr lang="en-US" smtClean="0"/>
              <a:t>16</a:t>
            </a:fld>
            <a:endParaRPr lang="en-US"/>
          </a:p>
        </p:txBody>
      </p:sp>
    </p:spTree>
    <p:extLst>
      <p:ext uri="{BB962C8B-B14F-4D97-AF65-F5344CB8AC3E}">
        <p14:creationId xmlns:p14="http://schemas.microsoft.com/office/powerpoint/2010/main" val="725907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706CCB-6DC0-194C-ADFB-130103966F64}" type="slidenum">
              <a:rPr lang="en-US" smtClean="0"/>
              <a:t>17</a:t>
            </a:fld>
            <a:endParaRPr lang="en-US"/>
          </a:p>
        </p:txBody>
      </p:sp>
    </p:spTree>
    <p:extLst>
      <p:ext uri="{BB962C8B-B14F-4D97-AF65-F5344CB8AC3E}">
        <p14:creationId xmlns:p14="http://schemas.microsoft.com/office/powerpoint/2010/main" val="1402539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706CCB-6DC0-194C-ADFB-130103966F64}" type="slidenum">
              <a:rPr lang="en-US" smtClean="0"/>
              <a:t>18</a:t>
            </a:fld>
            <a:endParaRPr lang="en-US"/>
          </a:p>
        </p:txBody>
      </p:sp>
    </p:spTree>
    <p:extLst>
      <p:ext uri="{BB962C8B-B14F-4D97-AF65-F5344CB8AC3E}">
        <p14:creationId xmlns:p14="http://schemas.microsoft.com/office/powerpoint/2010/main" val="676555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Facilitator notes:</a:t>
            </a:r>
          </a:p>
          <a:p>
            <a:r>
              <a:rPr lang="en-US" sz="1200" kern="1200" dirty="0">
                <a:solidFill>
                  <a:schemeClr val="tx1"/>
                </a:solidFill>
                <a:effectLst/>
                <a:latin typeface="+mn-lt"/>
                <a:ea typeface="+mn-ea"/>
                <a:cs typeface="+mn-cs"/>
              </a:rPr>
              <a:t>After watching the video, ask questions to increase and check for retention in a fun way. Use your preferred polling tool and any 3 of the following questions to create an interactive poll. When selecting polling questions, consider any reflection questions that you’ve chosen to avoid redundant discussions.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This activity requires advanced preparation based on the polling tool which you will be using. Answers are in bold font.</a:t>
            </a:r>
          </a:p>
        </p:txBody>
      </p:sp>
      <p:sp>
        <p:nvSpPr>
          <p:cNvPr id="4" name="Slide Number Placeholder 3"/>
          <p:cNvSpPr>
            <a:spLocks noGrp="1"/>
          </p:cNvSpPr>
          <p:nvPr>
            <p:ph type="sldNum" sz="quarter" idx="5"/>
          </p:nvPr>
        </p:nvSpPr>
        <p:spPr/>
        <p:txBody>
          <a:bodyPr/>
          <a:lstStyle/>
          <a:p>
            <a:fld id="{1D706CCB-6DC0-194C-ADFB-130103966F64}" type="slidenum">
              <a:rPr lang="en-US" smtClean="0"/>
              <a:t>19</a:t>
            </a:fld>
            <a:endParaRPr lang="en-US"/>
          </a:p>
        </p:txBody>
      </p:sp>
    </p:spTree>
    <p:extLst>
      <p:ext uri="{BB962C8B-B14F-4D97-AF65-F5344CB8AC3E}">
        <p14:creationId xmlns:p14="http://schemas.microsoft.com/office/powerpoint/2010/main" val="3349749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 typeface="+mj-lt"/>
              <a:buNone/>
            </a:pPr>
            <a:r>
              <a:rPr lang="en-US" b="1" dirty="0"/>
              <a:t>Answer is a)</a:t>
            </a:r>
          </a:p>
          <a:p>
            <a:pPr marL="0" lvl="0" indent="0" fontAlgn="base">
              <a:buFont typeface="+mj-lt"/>
              <a:buNone/>
            </a:pPr>
            <a:endParaRPr lang="en-US" b="1" dirty="0"/>
          </a:p>
          <a:p>
            <a:pPr marL="228600" lvl="0" indent="-228600" fontAlgn="base">
              <a:buFont typeface="+mj-lt"/>
              <a:buAutoNum type="alphaLcParenR"/>
            </a:pPr>
            <a:r>
              <a:rPr lang="en-US" b="1" dirty="0"/>
              <a:t>Interest-based problem solving</a:t>
            </a:r>
          </a:p>
          <a:p>
            <a:pPr marL="228600" lvl="0" indent="-228600" fontAlgn="base">
              <a:buFont typeface="+mj-lt"/>
              <a:buAutoNum type="alphaLcParenR"/>
            </a:pPr>
            <a:r>
              <a:rPr lang="en-US" dirty="0"/>
              <a:t>Intuition-based process solutioning</a:t>
            </a:r>
          </a:p>
          <a:p>
            <a:pPr marL="228600" lvl="0" indent="-228600" fontAlgn="base">
              <a:buFont typeface="+mj-lt"/>
              <a:buAutoNum type="alphaLcParenR"/>
            </a:pPr>
            <a:r>
              <a:rPr lang="en-US" dirty="0"/>
              <a:t>International bargaining problem solving</a:t>
            </a:r>
          </a:p>
          <a:p>
            <a:pPr marL="228600" lvl="0" indent="-228600" fontAlgn="base">
              <a:buFont typeface="+mj-lt"/>
              <a:buAutoNum type="alphaLcParenR"/>
            </a:pPr>
            <a:r>
              <a:rPr lang="en-US" dirty="0"/>
              <a:t>Interest bargaining process steps</a:t>
            </a:r>
          </a:p>
          <a:p>
            <a:endParaRPr lang="en-US" dirty="0"/>
          </a:p>
        </p:txBody>
      </p:sp>
      <p:sp>
        <p:nvSpPr>
          <p:cNvPr id="4" name="Slide Number Placeholder 3"/>
          <p:cNvSpPr>
            <a:spLocks noGrp="1"/>
          </p:cNvSpPr>
          <p:nvPr>
            <p:ph type="sldNum" sz="quarter" idx="5"/>
          </p:nvPr>
        </p:nvSpPr>
        <p:spPr/>
        <p:txBody>
          <a:bodyPr/>
          <a:lstStyle/>
          <a:p>
            <a:fld id="{D6DBBADF-D7AA-4BD5-A703-9D05EFF82ECB}" type="slidenum">
              <a:rPr lang="en-US" smtClean="0"/>
              <a:t>20</a:t>
            </a:fld>
            <a:endParaRPr lang="en-US"/>
          </a:p>
        </p:txBody>
      </p:sp>
    </p:spTree>
    <p:extLst>
      <p:ext uri="{BB962C8B-B14F-4D97-AF65-F5344CB8AC3E}">
        <p14:creationId xmlns:p14="http://schemas.microsoft.com/office/powerpoint/2010/main" val="4207941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 typeface="+mj-lt"/>
              <a:buNone/>
            </a:pPr>
            <a:r>
              <a:rPr lang="en-US" sz="1200" b="1" kern="1200" dirty="0">
                <a:solidFill>
                  <a:schemeClr val="tx1"/>
                </a:solidFill>
                <a:effectLst/>
                <a:latin typeface="+mn-lt"/>
                <a:ea typeface="+mn-ea"/>
                <a:cs typeface="+mn-cs"/>
              </a:rPr>
              <a:t>Answer is c</a:t>
            </a:r>
          </a:p>
          <a:p>
            <a:pPr marL="228600" lvl="0" indent="-228600" fontAlgn="base">
              <a:buFont typeface="+mj-lt"/>
              <a:buAutoNum type="alphaLcParenR"/>
            </a:pPr>
            <a:r>
              <a:rPr lang="en-US" sz="1200" kern="1200" dirty="0">
                <a:solidFill>
                  <a:schemeClr val="tx1"/>
                </a:solidFill>
                <a:effectLst/>
                <a:latin typeface="+mn-lt"/>
                <a:ea typeface="+mn-ea"/>
                <a:cs typeface="+mn-cs"/>
              </a:rPr>
              <a:t>Determine interests &gt; Define the problem &gt; Develop options &gt; Select a solution</a:t>
            </a:r>
          </a:p>
          <a:p>
            <a:pPr marL="228600" lvl="0" indent="-228600" fontAlgn="base">
              <a:buFont typeface="+mj-lt"/>
              <a:buAutoNum type="alphaLcParenR"/>
            </a:pPr>
            <a:r>
              <a:rPr lang="en-US" sz="1200" kern="1200" dirty="0">
                <a:solidFill>
                  <a:schemeClr val="tx1"/>
                </a:solidFill>
                <a:effectLst/>
                <a:latin typeface="+mn-lt"/>
                <a:ea typeface="+mn-ea"/>
                <a:cs typeface="+mn-cs"/>
              </a:rPr>
              <a:t>Define the problem &gt; Develop options &gt; Determine interests &gt; Select a solution</a:t>
            </a:r>
          </a:p>
          <a:p>
            <a:pPr marL="228600" lvl="0" indent="-228600" fontAlgn="base">
              <a:buFont typeface="+mj-lt"/>
              <a:buAutoNum type="alphaLcParenR"/>
            </a:pPr>
            <a:r>
              <a:rPr lang="en-US" sz="1200" b="1" kern="1200" dirty="0">
                <a:solidFill>
                  <a:schemeClr val="tx1"/>
                </a:solidFill>
                <a:effectLst/>
                <a:latin typeface="+mn-lt"/>
                <a:ea typeface="+mn-ea"/>
                <a:cs typeface="+mn-cs"/>
              </a:rPr>
              <a:t>Define the problem &gt; Determine interests &gt; Develop options &gt; Select a solution</a:t>
            </a:r>
            <a:endParaRPr lang="en-US" sz="1200" kern="1200" dirty="0">
              <a:solidFill>
                <a:schemeClr val="tx1"/>
              </a:solidFill>
              <a:effectLst/>
              <a:latin typeface="+mn-lt"/>
              <a:ea typeface="+mn-ea"/>
              <a:cs typeface="+mn-cs"/>
            </a:endParaRPr>
          </a:p>
          <a:p>
            <a:pPr marL="228600" indent="-228600">
              <a:buFont typeface="+mj-lt"/>
              <a:buAutoNum type="alphaLcParenR"/>
            </a:pPr>
            <a:r>
              <a:rPr lang="en-US" sz="1200" kern="1200" dirty="0">
                <a:solidFill>
                  <a:schemeClr val="tx1"/>
                </a:solidFill>
                <a:effectLst/>
                <a:latin typeface="+mn-lt"/>
                <a:ea typeface="+mn-ea"/>
                <a:cs typeface="+mn-cs"/>
              </a:rPr>
              <a:t>Define the problem &gt; Develop options &gt; Select a Solution</a:t>
            </a:r>
            <a:endParaRPr lang="en-US" dirty="0"/>
          </a:p>
        </p:txBody>
      </p:sp>
      <p:sp>
        <p:nvSpPr>
          <p:cNvPr id="4" name="Slide Number Placeholder 3"/>
          <p:cNvSpPr>
            <a:spLocks noGrp="1"/>
          </p:cNvSpPr>
          <p:nvPr>
            <p:ph type="sldNum" sz="quarter" idx="5"/>
          </p:nvPr>
        </p:nvSpPr>
        <p:spPr/>
        <p:txBody>
          <a:bodyPr/>
          <a:lstStyle/>
          <a:p>
            <a:fld id="{D6DBBADF-D7AA-4BD5-A703-9D05EFF82ECB}" type="slidenum">
              <a:rPr lang="en-US" smtClean="0"/>
              <a:t>21</a:t>
            </a:fld>
            <a:endParaRPr lang="en-US"/>
          </a:p>
        </p:txBody>
      </p:sp>
    </p:spTree>
    <p:extLst>
      <p:ext uri="{BB962C8B-B14F-4D97-AF65-F5344CB8AC3E}">
        <p14:creationId xmlns:p14="http://schemas.microsoft.com/office/powerpoint/2010/main" val="3066593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 typeface="+mj-lt"/>
              <a:buNone/>
            </a:pPr>
            <a:r>
              <a:rPr lang="en-US" sz="1200" b="1" kern="1200" dirty="0">
                <a:solidFill>
                  <a:schemeClr val="tx1"/>
                </a:solidFill>
                <a:effectLst/>
                <a:latin typeface="+mn-lt"/>
                <a:ea typeface="+mn-ea"/>
                <a:cs typeface="+mn-cs"/>
              </a:rPr>
              <a:t>Answer is b, c, and d</a:t>
            </a:r>
          </a:p>
          <a:p>
            <a:pPr marL="228600" lvl="0" indent="-228600" fontAlgn="base">
              <a:buFont typeface="+mj-lt"/>
              <a:buAutoNum type="alphaLcParenR"/>
            </a:pPr>
            <a:r>
              <a:rPr lang="en-US" sz="1200" kern="1200" dirty="0">
                <a:solidFill>
                  <a:schemeClr val="tx1"/>
                </a:solidFill>
                <a:effectLst/>
                <a:latin typeface="+mn-lt"/>
                <a:ea typeface="+mn-ea"/>
                <a:cs typeface="+mn-cs"/>
              </a:rPr>
              <a:t>IBPS starts with a solution the majority votes on.</a:t>
            </a:r>
          </a:p>
          <a:p>
            <a:pPr marL="228600" lvl="0" indent="-228600" fontAlgn="base">
              <a:buFont typeface="+mj-lt"/>
              <a:buAutoNum type="alphaLcParenR"/>
            </a:pPr>
            <a:r>
              <a:rPr lang="en-US" sz="1200" b="1" kern="1200" dirty="0">
                <a:solidFill>
                  <a:schemeClr val="tx1"/>
                </a:solidFill>
                <a:effectLst/>
                <a:latin typeface="+mn-lt"/>
                <a:ea typeface="+mn-ea"/>
                <a:cs typeface="+mn-cs"/>
              </a:rPr>
              <a:t>In IBPS, everyone’s contribution is valued.</a:t>
            </a:r>
            <a:endParaRPr lang="en-US" sz="1200" kern="1200" dirty="0">
              <a:solidFill>
                <a:schemeClr val="tx1"/>
              </a:solidFill>
              <a:effectLst/>
              <a:latin typeface="+mn-lt"/>
              <a:ea typeface="+mn-ea"/>
              <a:cs typeface="+mn-cs"/>
            </a:endParaRPr>
          </a:p>
          <a:p>
            <a:pPr marL="228600" lvl="0" indent="-228600" fontAlgn="base">
              <a:buFont typeface="+mj-lt"/>
              <a:buAutoNum type="alphaLcParenR"/>
            </a:pPr>
            <a:r>
              <a:rPr lang="en-US" sz="1200" b="1" kern="1200" dirty="0">
                <a:solidFill>
                  <a:schemeClr val="tx1"/>
                </a:solidFill>
                <a:effectLst/>
                <a:latin typeface="+mn-lt"/>
                <a:ea typeface="+mn-ea"/>
                <a:cs typeface="+mn-cs"/>
              </a:rPr>
              <a:t>In IBPS, multiple solutions and creativity are encouraged.</a:t>
            </a:r>
            <a:endParaRPr lang="en-US" sz="1200" kern="1200" dirty="0">
              <a:solidFill>
                <a:schemeClr val="tx1"/>
              </a:solidFill>
              <a:effectLst/>
              <a:latin typeface="+mn-lt"/>
              <a:ea typeface="+mn-ea"/>
              <a:cs typeface="+mn-cs"/>
            </a:endParaRPr>
          </a:p>
          <a:p>
            <a:pPr marL="228600" lvl="0" indent="-228600" fontAlgn="base">
              <a:buFont typeface="+mj-lt"/>
              <a:buAutoNum type="alphaLcParenR"/>
            </a:pPr>
            <a:r>
              <a:rPr lang="en-US" sz="1200" b="1" kern="1200" dirty="0">
                <a:solidFill>
                  <a:schemeClr val="tx1"/>
                </a:solidFill>
                <a:effectLst/>
                <a:latin typeface="+mn-lt"/>
                <a:ea typeface="+mn-ea"/>
                <a:cs typeface="+mn-cs"/>
              </a:rPr>
              <a:t>IBPS is often paired with consensus decision making.</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6DBBADF-D7AA-4BD5-A703-9D05EFF82ECB}" type="slidenum">
              <a:rPr lang="en-US" smtClean="0"/>
              <a:t>22</a:t>
            </a:fld>
            <a:endParaRPr lang="en-US"/>
          </a:p>
        </p:txBody>
      </p:sp>
    </p:spTree>
    <p:extLst>
      <p:ext uri="{BB962C8B-B14F-4D97-AF65-F5344CB8AC3E}">
        <p14:creationId xmlns:p14="http://schemas.microsoft.com/office/powerpoint/2010/main" val="2632472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notes:</a:t>
            </a:r>
          </a:p>
          <a:p>
            <a:r>
              <a:rPr lang="en-US" sz="1200" kern="1200" dirty="0">
                <a:solidFill>
                  <a:schemeClr val="tx1"/>
                </a:solidFill>
                <a:effectLst/>
                <a:latin typeface="+mn-lt"/>
                <a:ea typeface="+mn-ea"/>
                <a:cs typeface="+mn-cs"/>
              </a:rPr>
              <a:t>The steps are as follows:</a:t>
            </a:r>
          </a:p>
          <a:p>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Define the problem.</a:t>
            </a:r>
          </a:p>
          <a:p>
            <a:pPr marL="228600" lvl="0" indent="-228600">
              <a:buFont typeface="+mj-lt"/>
              <a:buAutoNum type="arabicPeriod"/>
            </a:pPr>
            <a:r>
              <a:rPr lang="en-US" sz="1200" kern="1200" dirty="0">
                <a:solidFill>
                  <a:schemeClr val="tx1"/>
                </a:solidFill>
                <a:effectLst/>
                <a:latin typeface="+mn-lt"/>
                <a:ea typeface="+mn-ea"/>
                <a:cs typeface="+mn-cs"/>
              </a:rPr>
              <a:t>Determine interests.</a:t>
            </a:r>
          </a:p>
          <a:p>
            <a:pPr marL="228600" lvl="0" indent="-228600">
              <a:buFont typeface="+mj-lt"/>
              <a:buAutoNum type="arabicPeriod"/>
            </a:pPr>
            <a:r>
              <a:rPr lang="en-US" sz="1200" kern="1200" dirty="0">
                <a:solidFill>
                  <a:schemeClr val="tx1"/>
                </a:solidFill>
                <a:effectLst/>
                <a:latin typeface="+mn-lt"/>
                <a:ea typeface="+mn-ea"/>
                <a:cs typeface="+mn-cs"/>
              </a:rPr>
              <a:t>Develop options.</a:t>
            </a:r>
          </a:p>
          <a:p>
            <a:pPr marL="228600" lvl="0" indent="-228600">
              <a:buFont typeface="+mj-lt"/>
              <a:buAutoNum type="arabicPeriod"/>
            </a:pPr>
            <a:r>
              <a:rPr lang="en-US" sz="1200" kern="1200" dirty="0">
                <a:solidFill>
                  <a:schemeClr val="tx1"/>
                </a:solidFill>
                <a:effectLst/>
                <a:latin typeface="+mn-lt"/>
                <a:ea typeface="+mn-ea"/>
                <a:cs typeface="+mn-cs"/>
              </a:rPr>
              <a:t>Select a solution.</a:t>
            </a:r>
          </a:p>
        </p:txBody>
      </p:sp>
      <p:sp>
        <p:nvSpPr>
          <p:cNvPr id="4" name="Slide Number Placeholder 3"/>
          <p:cNvSpPr>
            <a:spLocks noGrp="1"/>
          </p:cNvSpPr>
          <p:nvPr>
            <p:ph type="sldNum" sz="quarter" idx="5"/>
          </p:nvPr>
        </p:nvSpPr>
        <p:spPr/>
        <p:txBody>
          <a:bodyPr/>
          <a:lstStyle/>
          <a:p>
            <a:fld id="{D6DBBADF-D7AA-4BD5-A703-9D05EFF82ECB}" type="slidenum">
              <a:rPr lang="en-US" smtClean="0"/>
              <a:t>5</a:t>
            </a:fld>
            <a:endParaRPr lang="en-US"/>
          </a:p>
        </p:txBody>
      </p:sp>
    </p:spTree>
    <p:extLst>
      <p:ext uri="{BB962C8B-B14F-4D97-AF65-F5344CB8AC3E}">
        <p14:creationId xmlns:p14="http://schemas.microsoft.com/office/powerpoint/2010/main" val="4251993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a:t>
            </a:r>
            <a:r>
              <a:rPr lang="en-US" b="1" dirty="0"/>
              <a:t>False</a:t>
            </a:r>
          </a:p>
        </p:txBody>
      </p:sp>
      <p:sp>
        <p:nvSpPr>
          <p:cNvPr id="4" name="Slide Number Placeholder 3"/>
          <p:cNvSpPr>
            <a:spLocks noGrp="1"/>
          </p:cNvSpPr>
          <p:nvPr>
            <p:ph type="sldNum" sz="quarter" idx="5"/>
          </p:nvPr>
        </p:nvSpPr>
        <p:spPr/>
        <p:txBody>
          <a:bodyPr/>
          <a:lstStyle/>
          <a:p>
            <a:fld id="{D6DBBADF-D7AA-4BD5-A703-9D05EFF82ECB}" type="slidenum">
              <a:rPr lang="en-US" smtClean="0"/>
              <a:t>23</a:t>
            </a:fld>
            <a:endParaRPr lang="en-US"/>
          </a:p>
        </p:txBody>
      </p:sp>
    </p:spTree>
    <p:extLst>
      <p:ext uri="{BB962C8B-B14F-4D97-AF65-F5344CB8AC3E}">
        <p14:creationId xmlns:p14="http://schemas.microsoft.com/office/powerpoint/2010/main" val="2297213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a:t>
            </a:r>
            <a:r>
              <a:rPr lang="en-US" b="1" dirty="0"/>
              <a:t>True</a:t>
            </a:r>
          </a:p>
        </p:txBody>
      </p:sp>
      <p:sp>
        <p:nvSpPr>
          <p:cNvPr id="4" name="Slide Number Placeholder 3"/>
          <p:cNvSpPr>
            <a:spLocks noGrp="1"/>
          </p:cNvSpPr>
          <p:nvPr>
            <p:ph type="sldNum" sz="quarter" idx="5"/>
          </p:nvPr>
        </p:nvSpPr>
        <p:spPr/>
        <p:txBody>
          <a:bodyPr/>
          <a:lstStyle/>
          <a:p>
            <a:fld id="{D6DBBADF-D7AA-4BD5-A703-9D05EFF82ECB}" type="slidenum">
              <a:rPr lang="en-US" smtClean="0"/>
              <a:t>24</a:t>
            </a:fld>
            <a:endParaRPr lang="en-US"/>
          </a:p>
        </p:txBody>
      </p:sp>
    </p:spTree>
    <p:extLst>
      <p:ext uri="{BB962C8B-B14F-4D97-AF65-F5344CB8AC3E}">
        <p14:creationId xmlns:p14="http://schemas.microsoft.com/office/powerpoint/2010/main" val="3376338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 typeface="+mj-lt"/>
              <a:buNone/>
            </a:pPr>
            <a:r>
              <a:rPr lang="en-US" b="1" dirty="0"/>
              <a:t>Answer is a, b, and d</a:t>
            </a:r>
          </a:p>
          <a:p>
            <a:pPr marL="0" lvl="0" indent="0" fontAlgn="base">
              <a:buFont typeface="+mj-lt"/>
              <a:buNone/>
            </a:pPr>
            <a:endParaRPr lang="en-US" b="1" dirty="0"/>
          </a:p>
          <a:p>
            <a:pPr marL="514350" lvl="0" indent="-514350" fontAlgn="base">
              <a:buFont typeface="+mj-lt"/>
              <a:buAutoNum type="alphaLcParenR"/>
            </a:pPr>
            <a:r>
              <a:rPr lang="en-US" b="1" dirty="0"/>
              <a:t>Will everyone actively support the decision?</a:t>
            </a:r>
          </a:p>
          <a:p>
            <a:pPr marL="514350" lvl="0" indent="-514350" fontAlgn="base">
              <a:buFont typeface="+mj-lt"/>
              <a:buAutoNum type="alphaLcParenR"/>
            </a:pPr>
            <a:r>
              <a:rPr lang="en-US" b="1" dirty="0"/>
              <a:t>Has everyone in your group been heard?</a:t>
            </a:r>
          </a:p>
          <a:p>
            <a:pPr marL="514350" lvl="0" indent="-514350" fontAlgn="base">
              <a:buFont typeface="+mj-lt"/>
              <a:buAutoNum type="alphaLcParenR"/>
            </a:pPr>
            <a:r>
              <a:rPr lang="en-US" dirty="0"/>
              <a:t>Is there a majority that agrees with this?</a:t>
            </a:r>
          </a:p>
          <a:p>
            <a:pPr marL="514350" lvl="0" indent="-514350" fontAlgn="base">
              <a:buFont typeface="+mj-lt"/>
              <a:buAutoNum type="alphaLcParenR"/>
            </a:pPr>
            <a:r>
              <a:rPr lang="en-US" b="1" dirty="0"/>
              <a:t>Can everyone live with the decision?</a:t>
            </a:r>
          </a:p>
          <a:p>
            <a:pPr marL="514350" lvl="0" indent="-514350" fontAlgn="base">
              <a:buFont typeface="+mj-lt"/>
              <a:buAutoNum type="alphaLcParenR"/>
            </a:pPr>
            <a:r>
              <a:rPr lang="en-US" dirty="0"/>
              <a:t>Is there another solution we need to consider?</a:t>
            </a:r>
          </a:p>
          <a:p>
            <a:pPr marL="514350" lvl="0" indent="-514350" fontAlgn="base">
              <a:buFont typeface="+mj-lt"/>
              <a:buAutoNum type="alphaLcParenR"/>
            </a:pPr>
            <a:r>
              <a:rPr lang="en-US" dirty="0"/>
              <a:t>Was discussion encouraged?</a:t>
            </a:r>
          </a:p>
          <a:p>
            <a:endParaRPr lang="en-US" dirty="0"/>
          </a:p>
        </p:txBody>
      </p:sp>
      <p:sp>
        <p:nvSpPr>
          <p:cNvPr id="4" name="Slide Number Placeholder 3"/>
          <p:cNvSpPr>
            <a:spLocks noGrp="1"/>
          </p:cNvSpPr>
          <p:nvPr>
            <p:ph type="sldNum" sz="quarter" idx="5"/>
          </p:nvPr>
        </p:nvSpPr>
        <p:spPr/>
        <p:txBody>
          <a:bodyPr/>
          <a:lstStyle/>
          <a:p>
            <a:fld id="{D6DBBADF-D7AA-4BD5-A703-9D05EFF82ECB}" type="slidenum">
              <a:rPr lang="en-US" smtClean="0"/>
              <a:t>25</a:t>
            </a:fld>
            <a:endParaRPr lang="en-US"/>
          </a:p>
        </p:txBody>
      </p:sp>
    </p:spTree>
    <p:extLst>
      <p:ext uri="{BB962C8B-B14F-4D97-AF65-F5344CB8AC3E}">
        <p14:creationId xmlns:p14="http://schemas.microsoft.com/office/powerpoint/2010/main" val="2036758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Possible responses may include the following:</a:t>
            </a:r>
          </a:p>
          <a:p>
            <a:endParaRPr lang="en-US" dirty="0"/>
          </a:p>
          <a:p>
            <a:pPr marL="171450" indent="-171450">
              <a:buFont typeface="Arial" panose="020B0604020202020204" pitchFamily="34" charset="0"/>
              <a:buChar char="•"/>
            </a:pPr>
            <a:r>
              <a:rPr lang="en-US" dirty="0"/>
              <a:t>Focus on everyone’s key interests and everyone’s contribution is valued.</a:t>
            </a:r>
          </a:p>
          <a:p>
            <a:pPr marL="171450" indent="-171450">
              <a:buFont typeface="Arial" panose="020B0604020202020204" pitchFamily="34" charset="0"/>
              <a:buChar char="•"/>
            </a:pPr>
            <a:r>
              <a:rPr lang="en-US" dirty="0"/>
              <a:t>IBPS enhances our communications.</a:t>
            </a:r>
          </a:p>
          <a:p>
            <a:pPr marL="171450" indent="-171450">
              <a:buFont typeface="Arial" panose="020B0604020202020204" pitchFamily="34" charset="0"/>
              <a:buChar char="•"/>
            </a:pPr>
            <a:r>
              <a:rPr lang="en-US" dirty="0"/>
              <a:t>IBPS helps maintain productive and respectful working relationships.</a:t>
            </a:r>
          </a:p>
        </p:txBody>
      </p:sp>
      <p:sp>
        <p:nvSpPr>
          <p:cNvPr id="4" name="Slide Number Placeholder 3"/>
          <p:cNvSpPr>
            <a:spLocks noGrp="1"/>
          </p:cNvSpPr>
          <p:nvPr>
            <p:ph type="sldNum" sz="quarter" idx="5"/>
          </p:nvPr>
        </p:nvSpPr>
        <p:spPr/>
        <p:txBody>
          <a:bodyPr/>
          <a:lstStyle/>
          <a:p>
            <a:fld id="{D6DBBADF-D7AA-4BD5-A703-9D05EFF82ECB}" type="slidenum">
              <a:rPr lang="en-US" smtClean="0"/>
              <a:t>6</a:t>
            </a:fld>
            <a:endParaRPr lang="en-US"/>
          </a:p>
        </p:txBody>
      </p:sp>
    </p:spTree>
    <p:extLst>
      <p:ext uri="{BB962C8B-B14F-4D97-AF65-F5344CB8AC3E}">
        <p14:creationId xmlns:p14="http://schemas.microsoft.com/office/powerpoint/2010/main" val="998032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Possible responses may include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171450" indent="-171450">
              <a:buFont typeface="Arial" panose="020B0604020202020204" pitchFamily="34" charset="0"/>
              <a:buChar char="•"/>
            </a:pPr>
            <a:r>
              <a:rPr lang="en-US" dirty="0"/>
              <a:t>IBPS requires consensus to be reached at each step.</a:t>
            </a:r>
          </a:p>
          <a:p>
            <a:pPr marL="171450" indent="-171450">
              <a:buFont typeface="Arial" panose="020B0604020202020204" pitchFamily="34" charset="0"/>
              <a:buChar char="•"/>
            </a:pPr>
            <a:r>
              <a:rPr lang="en-US" dirty="0"/>
              <a:t>Focusing on interests and concerns (versus positions) helps reach consensus on the issue or problem. </a:t>
            </a:r>
          </a:p>
          <a:p>
            <a:pPr marL="171450" indent="-171450">
              <a:buFont typeface="Arial" panose="020B0604020202020204" pitchFamily="34" charset="0"/>
              <a:buChar char="•"/>
            </a:pPr>
            <a:r>
              <a:rPr lang="en-US" dirty="0"/>
              <a:t>When problem solving, CDM encourages that everyone’s voice is heard.</a:t>
            </a:r>
          </a:p>
        </p:txBody>
      </p:sp>
      <p:sp>
        <p:nvSpPr>
          <p:cNvPr id="4" name="Slide Number Placeholder 3"/>
          <p:cNvSpPr>
            <a:spLocks noGrp="1"/>
          </p:cNvSpPr>
          <p:nvPr>
            <p:ph type="sldNum" sz="quarter" idx="5"/>
          </p:nvPr>
        </p:nvSpPr>
        <p:spPr/>
        <p:txBody>
          <a:bodyPr/>
          <a:lstStyle/>
          <a:p>
            <a:fld id="{D6DBBADF-D7AA-4BD5-A703-9D05EFF82ECB}" type="slidenum">
              <a:rPr lang="en-US" smtClean="0"/>
              <a:t>7</a:t>
            </a:fld>
            <a:endParaRPr lang="en-US"/>
          </a:p>
        </p:txBody>
      </p:sp>
    </p:spTree>
    <p:extLst>
      <p:ext uri="{BB962C8B-B14F-4D97-AF65-F5344CB8AC3E}">
        <p14:creationId xmlns:p14="http://schemas.microsoft.com/office/powerpoint/2010/main" val="2871657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Possible responses may include the following:</a:t>
            </a:r>
          </a:p>
          <a:p>
            <a:endParaRPr lang="en-US"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you want to refine a particular step, it is perfectly normal to revisit and go back to a previous step.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can occur as new information is discovered or when something was not defined completely or accurately in a previous step.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the group appears to be getting stuck in a particular step, it can also be beneficial to recognize the situation and give yourself permission to move to the next step with the understanding that you will revisit the previous step, if necessary.</a:t>
            </a:r>
          </a:p>
          <a:p>
            <a:endParaRPr lang="en-US" dirty="0"/>
          </a:p>
        </p:txBody>
      </p:sp>
      <p:sp>
        <p:nvSpPr>
          <p:cNvPr id="4" name="Slide Number Placeholder 3"/>
          <p:cNvSpPr>
            <a:spLocks noGrp="1"/>
          </p:cNvSpPr>
          <p:nvPr>
            <p:ph type="sldNum" sz="quarter" idx="5"/>
          </p:nvPr>
        </p:nvSpPr>
        <p:spPr/>
        <p:txBody>
          <a:bodyPr/>
          <a:lstStyle/>
          <a:p>
            <a:fld id="{D6DBBADF-D7AA-4BD5-A703-9D05EFF82ECB}" type="slidenum">
              <a:rPr lang="en-US" smtClean="0"/>
              <a:t>8</a:t>
            </a:fld>
            <a:endParaRPr lang="en-US"/>
          </a:p>
        </p:txBody>
      </p:sp>
    </p:spTree>
    <p:extLst>
      <p:ext uri="{BB962C8B-B14F-4D97-AF65-F5344CB8AC3E}">
        <p14:creationId xmlns:p14="http://schemas.microsoft.com/office/powerpoint/2010/main" val="127966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Possible responses may include the following:</a:t>
            </a:r>
          </a:p>
          <a:p>
            <a:endParaRPr lang="en-US"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“partnership” mindset is required to solve the problem in consensus, taking into account common interests.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an attitude of “your problem is my problem, and my problem is your problem.”</a:t>
            </a:r>
          </a:p>
        </p:txBody>
      </p:sp>
      <p:sp>
        <p:nvSpPr>
          <p:cNvPr id="4" name="Slide Number Placeholder 3"/>
          <p:cNvSpPr>
            <a:spLocks noGrp="1"/>
          </p:cNvSpPr>
          <p:nvPr>
            <p:ph type="sldNum" sz="quarter" idx="5"/>
          </p:nvPr>
        </p:nvSpPr>
        <p:spPr/>
        <p:txBody>
          <a:bodyPr/>
          <a:lstStyle/>
          <a:p>
            <a:fld id="{D6DBBADF-D7AA-4BD5-A703-9D05EFF82ECB}" type="slidenum">
              <a:rPr lang="en-US" smtClean="0"/>
              <a:t>9</a:t>
            </a:fld>
            <a:endParaRPr lang="en-US"/>
          </a:p>
        </p:txBody>
      </p:sp>
    </p:spTree>
    <p:extLst>
      <p:ext uri="{BB962C8B-B14F-4D97-AF65-F5344CB8AC3E}">
        <p14:creationId xmlns:p14="http://schemas.microsoft.com/office/powerpoint/2010/main" val="2260380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Possible responses may include the following:</a:t>
            </a:r>
          </a:p>
          <a:p>
            <a:endParaRPr lang="en-US"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allows for the inclusion of a wide variety of voices and perspectives.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helps ensure that standout concerns have been resolved or addressed in the final solution.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question “Can everyone live with the decision?” acknowledges that the solution might not be your first choice and confirms that it’s one you can live with.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question “Will everyone actively support the decision?” helps confirm that all parties will support the solution outside of the room and ensures successful implementation of that solution.</a:t>
            </a:r>
          </a:p>
        </p:txBody>
      </p:sp>
      <p:sp>
        <p:nvSpPr>
          <p:cNvPr id="4" name="Slide Number Placeholder 3"/>
          <p:cNvSpPr>
            <a:spLocks noGrp="1"/>
          </p:cNvSpPr>
          <p:nvPr>
            <p:ph type="sldNum" sz="quarter" idx="5"/>
          </p:nvPr>
        </p:nvSpPr>
        <p:spPr/>
        <p:txBody>
          <a:bodyPr/>
          <a:lstStyle/>
          <a:p>
            <a:fld id="{D6DBBADF-D7AA-4BD5-A703-9D05EFF82ECB}" type="slidenum">
              <a:rPr lang="en-US" smtClean="0"/>
              <a:t>10</a:t>
            </a:fld>
            <a:endParaRPr lang="en-US"/>
          </a:p>
        </p:txBody>
      </p:sp>
    </p:spTree>
    <p:extLst>
      <p:ext uri="{BB962C8B-B14F-4D97-AF65-F5344CB8AC3E}">
        <p14:creationId xmlns:p14="http://schemas.microsoft.com/office/powerpoint/2010/main" val="902339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Possible responses may include the following:</a:t>
            </a:r>
          </a:p>
          <a:p>
            <a:pPr marL="171450" indent="-171450">
              <a:buFont typeface="Arial" panose="020B0604020202020204" pitchFamily="34" charset="0"/>
              <a:buChar char="•"/>
            </a:pPr>
            <a:endParaRPr lang="en-US" dirty="0"/>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More creative thinking and problem-solving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Better solutions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Faster implementation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Increased engagement because everyone is helping to find a solution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Increased team commitment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Better relationships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6DBBADF-D7AA-4BD5-A703-9D05EFF82ECB}" type="slidenum">
              <a:rPr lang="en-US" smtClean="0"/>
              <a:t>11</a:t>
            </a:fld>
            <a:endParaRPr lang="en-US"/>
          </a:p>
        </p:txBody>
      </p:sp>
    </p:spTree>
    <p:extLst>
      <p:ext uri="{BB962C8B-B14F-4D97-AF65-F5344CB8AC3E}">
        <p14:creationId xmlns:p14="http://schemas.microsoft.com/office/powerpoint/2010/main" val="622901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Possible responses may include the following:</a:t>
            </a:r>
          </a:p>
          <a:p>
            <a:endParaRPr lang="en-US"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Listening actively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Focusing on key interests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Being prepared to offer potential solutions or options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Being open to new ideas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Ensuring everyone is heard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Showing respect to others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6DBBADF-D7AA-4BD5-A703-9D05EFF82ECB}" type="slidenum">
              <a:rPr lang="en-US" smtClean="0"/>
              <a:t>12</a:t>
            </a:fld>
            <a:endParaRPr lang="en-US"/>
          </a:p>
        </p:txBody>
      </p:sp>
    </p:spTree>
    <p:extLst>
      <p:ext uri="{BB962C8B-B14F-4D97-AF65-F5344CB8AC3E}">
        <p14:creationId xmlns:p14="http://schemas.microsoft.com/office/powerpoint/2010/main" val="3589839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CC92DA4C-220E-C748-A74D-0FA88689D48B}"/>
              </a:ext>
            </a:extLst>
          </p:cNvPr>
          <p:cNvSpPr>
            <a:spLocks noGrp="1"/>
          </p:cNvSpPr>
          <p:nvPr>
            <p:ph type="ftr" sz="quarter" idx="11"/>
          </p:nvPr>
        </p:nvSpPr>
        <p:spPr>
          <a:xfrm>
            <a:off x="838200" y="6356350"/>
            <a:ext cx="4114800" cy="365125"/>
          </a:xfrm>
          <a:prstGeom prst="rect">
            <a:avLst/>
          </a:prstGeom>
        </p:spPr>
        <p:txBody>
          <a:bodyPr/>
          <a:lstStyle>
            <a:lvl1pPr algn="l">
              <a:defRPr>
                <a:latin typeface="Arial" panose="020B0604020202020204" pitchFamily="34" charset="0"/>
                <a:cs typeface="Arial" panose="020B0604020202020204" pitchFamily="34" charset="0"/>
              </a:defRPr>
            </a:lvl1pPr>
          </a:lstStyle>
          <a:p>
            <a:r>
              <a:rPr lang="en-US" dirty="0"/>
              <a:t>Visit </a:t>
            </a:r>
            <a:r>
              <a:rPr lang="en-US" dirty="0" err="1"/>
              <a:t>LMPartnership.com</a:t>
            </a:r>
            <a:endParaRPr lang="en-US" dirty="0"/>
          </a:p>
        </p:txBody>
      </p:sp>
      <p:sp>
        <p:nvSpPr>
          <p:cNvPr id="8" name="Slide Number Placeholder 5">
            <a:extLst>
              <a:ext uri="{FF2B5EF4-FFF2-40B4-BE49-F238E27FC236}">
                <a16:creationId xmlns:a16="http://schemas.microsoft.com/office/drawing/2014/main" id="{9B14F07B-95E1-C549-9092-E60C0E306E09}"/>
              </a:ext>
            </a:extLst>
          </p:cNvPr>
          <p:cNvSpPr>
            <a:spLocks noGrp="1"/>
          </p:cNvSpPr>
          <p:nvPr>
            <p:ph type="sldNum" sz="quarter" idx="12"/>
          </p:nvPr>
        </p:nvSpPr>
        <p:spPr>
          <a:xfrm>
            <a:off x="8610600" y="6356350"/>
            <a:ext cx="2743200" cy="365125"/>
          </a:xfrm>
          <a:prstGeom prst="rect">
            <a:avLst/>
          </a:prstGeom>
        </p:spPr>
        <p:txBody>
          <a:bodyPr/>
          <a:lstStyle/>
          <a:p>
            <a:fld id="{4AD1602E-4448-3443-8773-386E038178AE}" type="slidenum">
              <a:rPr lang="en-US" smtClean="0"/>
              <a:t>‹#›</a:t>
            </a:fld>
            <a:endParaRPr lang="en-US"/>
          </a:p>
        </p:txBody>
      </p:sp>
      <p:pic>
        <p:nvPicPr>
          <p:cNvPr id="10" name="Picture 9">
            <a:extLst>
              <a:ext uri="{FF2B5EF4-FFF2-40B4-BE49-F238E27FC236}">
                <a16:creationId xmlns:a16="http://schemas.microsoft.com/office/drawing/2014/main" id="{6CBC17F8-F5A4-494F-8A1A-ABF215131D4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C8B9D96-F1D3-2A43-9B1D-3A417AD2ED96}"/>
              </a:ext>
            </a:extLst>
          </p:cNvPr>
          <p:cNvSpPr>
            <a:spLocks noGrp="1"/>
          </p:cNvSpPr>
          <p:nvPr>
            <p:ph type="subTitle" idx="1"/>
          </p:nvPr>
        </p:nvSpPr>
        <p:spPr>
          <a:xfrm>
            <a:off x="838200" y="4360935"/>
            <a:ext cx="9144000" cy="464050"/>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7CB781E1-5734-0847-8B63-F2F5369C3842}"/>
              </a:ext>
            </a:extLst>
          </p:cNvPr>
          <p:cNvSpPr>
            <a:spLocks noGrp="1"/>
          </p:cNvSpPr>
          <p:nvPr>
            <p:ph type="ctrTitle"/>
          </p:nvPr>
        </p:nvSpPr>
        <p:spPr>
          <a:xfrm>
            <a:off x="838200" y="3459892"/>
            <a:ext cx="9144000" cy="751817"/>
          </a:xfrm>
        </p:spPr>
        <p:txBody>
          <a:bodyPr anchor="t">
            <a:normAutofit/>
          </a:bodyPr>
          <a:lstStyle>
            <a:lvl1pPr algn="l">
              <a:defRPr sz="3600" b="1" i="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a:t>
            </a:r>
          </a:p>
        </p:txBody>
      </p:sp>
      <p:pic>
        <p:nvPicPr>
          <p:cNvPr id="12" name="Picture 11">
            <a:extLst>
              <a:ext uri="{FF2B5EF4-FFF2-40B4-BE49-F238E27FC236}">
                <a16:creationId xmlns:a16="http://schemas.microsoft.com/office/drawing/2014/main" id="{35B99694-1B9D-8442-8451-48E59F3B3676}"/>
              </a:ext>
            </a:extLst>
          </p:cNvPr>
          <p:cNvPicPr>
            <a:picLocks noChangeAspect="1"/>
          </p:cNvPicPr>
          <p:nvPr userDrawn="1"/>
        </p:nvPicPr>
        <p:blipFill>
          <a:blip r:embed="rId3"/>
          <a:stretch>
            <a:fillRect/>
          </a:stretch>
        </p:blipFill>
        <p:spPr>
          <a:xfrm>
            <a:off x="8153400" y="5625084"/>
            <a:ext cx="3200400" cy="432816"/>
          </a:xfrm>
          <a:prstGeom prst="rect">
            <a:avLst/>
          </a:prstGeom>
        </p:spPr>
      </p:pic>
    </p:spTree>
    <p:extLst>
      <p:ext uri="{BB962C8B-B14F-4D97-AF65-F5344CB8AC3E}">
        <p14:creationId xmlns:p14="http://schemas.microsoft.com/office/powerpoint/2010/main" val="294698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159F1-5670-8B42-B3C4-2B9EEFF8AA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46F6CC-7C58-AB4A-B37D-E06FC9875F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1F3D3094-12DE-0048-9E3C-85444FA1E156}"/>
              </a:ext>
            </a:extLst>
          </p:cNvPr>
          <p:cNvSpPr>
            <a:spLocks noGrp="1"/>
          </p:cNvSpPr>
          <p:nvPr>
            <p:ph type="ftr" sz="quarter" idx="11"/>
          </p:nvPr>
        </p:nvSpPr>
        <p:spPr>
          <a:xfrm>
            <a:off x="838200" y="6356350"/>
            <a:ext cx="4114800" cy="365125"/>
          </a:xfrm>
          <a:prstGeom prst="rect">
            <a:avLst/>
          </a:prstGeom>
        </p:spPr>
        <p:txBody>
          <a:bodyPr/>
          <a:lstStyle>
            <a:lvl1pPr algn="l">
              <a:defRPr>
                <a:latin typeface="Arial" panose="020B0604020202020204" pitchFamily="34" charset="0"/>
                <a:cs typeface="Arial" panose="020B0604020202020204" pitchFamily="34" charset="0"/>
              </a:defRPr>
            </a:lvl1pPr>
          </a:lstStyle>
          <a:p>
            <a:r>
              <a:rPr lang="en-US" dirty="0"/>
              <a:t>Visit </a:t>
            </a:r>
            <a:r>
              <a:rPr lang="en-US" dirty="0" err="1"/>
              <a:t>LMPartnership.org</a:t>
            </a:r>
            <a:endParaRPr lang="en-US" dirty="0"/>
          </a:p>
        </p:txBody>
      </p:sp>
      <p:sp>
        <p:nvSpPr>
          <p:cNvPr id="8" name="Slide Number Placeholder 5">
            <a:extLst>
              <a:ext uri="{FF2B5EF4-FFF2-40B4-BE49-F238E27FC236}">
                <a16:creationId xmlns:a16="http://schemas.microsoft.com/office/drawing/2014/main" id="{9CB0E08E-4B48-0E48-BE30-D4FB7F3A73F8}"/>
              </a:ext>
            </a:extLst>
          </p:cNvPr>
          <p:cNvSpPr>
            <a:spLocks noGrp="1"/>
          </p:cNvSpPr>
          <p:nvPr>
            <p:ph type="sldNum" sz="quarter" idx="12"/>
          </p:nvPr>
        </p:nvSpPr>
        <p:spPr>
          <a:xfrm>
            <a:off x="8610600" y="6356350"/>
            <a:ext cx="2743200" cy="365125"/>
          </a:xfrm>
          <a:prstGeom prst="rect">
            <a:avLst/>
          </a:prstGeom>
        </p:spPr>
        <p:txBody>
          <a:bodyPr/>
          <a:lstStyle/>
          <a:p>
            <a:fld id="{4AD1602E-4448-3443-8773-386E038178AE}" type="slidenum">
              <a:rPr lang="en-US" smtClean="0"/>
              <a:t>‹#›</a:t>
            </a:fld>
            <a:endParaRPr lang="en-US"/>
          </a:p>
        </p:txBody>
      </p:sp>
    </p:spTree>
    <p:extLst>
      <p:ext uri="{BB962C8B-B14F-4D97-AF65-F5344CB8AC3E}">
        <p14:creationId xmlns:p14="http://schemas.microsoft.com/office/powerpoint/2010/main" val="199570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FC5BE8-208D-0242-85E9-14939ECA71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535184-5F8E-9B4D-ACF1-3C58D5002A9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1BD00B83-24C7-1743-AA34-13EAD7230703}"/>
              </a:ext>
            </a:extLst>
          </p:cNvPr>
          <p:cNvSpPr>
            <a:spLocks noGrp="1"/>
          </p:cNvSpPr>
          <p:nvPr>
            <p:ph type="ftr" sz="quarter" idx="11"/>
          </p:nvPr>
        </p:nvSpPr>
        <p:spPr>
          <a:xfrm>
            <a:off x="838200" y="6356350"/>
            <a:ext cx="4114800" cy="365125"/>
          </a:xfrm>
          <a:prstGeom prst="rect">
            <a:avLst/>
          </a:prstGeom>
        </p:spPr>
        <p:txBody>
          <a:bodyPr/>
          <a:lstStyle>
            <a:lvl1pPr algn="l">
              <a:defRPr>
                <a:latin typeface="Arial" panose="020B0604020202020204" pitchFamily="34" charset="0"/>
                <a:cs typeface="Arial" panose="020B0604020202020204" pitchFamily="34" charset="0"/>
              </a:defRPr>
            </a:lvl1pPr>
          </a:lstStyle>
          <a:p>
            <a:r>
              <a:rPr lang="en-US" dirty="0"/>
              <a:t>Visit </a:t>
            </a:r>
            <a:r>
              <a:rPr lang="en-US" dirty="0" err="1"/>
              <a:t>LMPartnership.org</a:t>
            </a:r>
            <a:endParaRPr lang="en-US" dirty="0"/>
          </a:p>
        </p:txBody>
      </p:sp>
      <p:sp>
        <p:nvSpPr>
          <p:cNvPr id="8" name="Slide Number Placeholder 5">
            <a:extLst>
              <a:ext uri="{FF2B5EF4-FFF2-40B4-BE49-F238E27FC236}">
                <a16:creationId xmlns:a16="http://schemas.microsoft.com/office/drawing/2014/main" id="{6A629FBA-F463-EA4C-9559-98F046E95783}"/>
              </a:ext>
            </a:extLst>
          </p:cNvPr>
          <p:cNvSpPr>
            <a:spLocks noGrp="1"/>
          </p:cNvSpPr>
          <p:nvPr>
            <p:ph type="sldNum" sz="quarter" idx="12"/>
          </p:nvPr>
        </p:nvSpPr>
        <p:spPr>
          <a:xfrm>
            <a:off x="8610600" y="6356350"/>
            <a:ext cx="2743200" cy="365125"/>
          </a:xfrm>
          <a:prstGeom prst="rect">
            <a:avLst/>
          </a:prstGeom>
        </p:spPr>
        <p:txBody>
          <a:bodyPr/>
          <a:lstStyle/>
          <a:p>
            <a:fld id="{4AD1602E-4448-3443-8773-386E038178AE}" type="slidenum">
              <a:rPr lang="en-US" smtClean="0"/>
              <a:t>‹#›</a:t>
            </a:fld>
            <a:endParaRPr lang="en-US"/>
          </a:p>
        </p:txBody>
      </p:sp>
    </p:spTree>
    <p:extLst>
      <p:ext uri="{BB962C8B-B14F-4D97-AF65-F5344CB8AC3E}">
        <p14:creationId xmlns:p14="http://schemas.microsoft.com/office/powerpoint/2010/main" val="3575723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6610C-0528-0C40-B12F-105B94D458A4}"/>
              </a:ext>
            </a:extLst>
          </p:cNvPr>
          <p:cNvSpPr>
            <a:spLocks noGrp="1"/>
          </p:cNvSpPr>
          <p:nvPr>
            <p:ph type="title"/>
          </p:nvPr>
        </p:nvSpPr>
        <p:spPr/>
        <p:txBody>
          <a:bodyPr>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FDFA1C3-D900-F54B-BEA7-25341F30FB9B}"/>
              </a:ext>
            </a:extLst>
          </p:cNvPr>
          <p:cNvSpPr>
            <a:spLocks noGrp="1"/>
          </p:cNvSpPr>
          <p:nvPr>
            <p:ph idx="1"/>
          </p:nvPr>
        </p:nvSpPr>
        <p:spPr>
          <a:xfrm>
            <a:off x="838200" y="1466335"/>
            <a:ext cx="10515600" cy="47106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BE13AA5-2356-2840-9DA1-EEEDDA3D3CFA}"/>
              </a:ext>
            </a:extLst>
          </p:cNvPr>
          <p:cNvSpPr>
            <a:spLocks noGrp="1"/>
          </p:cNvSpPr>
          <p:nvPr>
            <p:ph type="ftr" sz="quarter" idx="11"/>
          </p:nvPr>
        </p:nvSpPr>
        <p:spPr>
          <a:xfrm>
            <a:off x="838200" y="6356350"/>
            <a:ext cx="4114800" cy="365125"/>
          </a:xfrm>
          <a:prstGeom prst="rect">
            <a:avLst/>
          </a:prstGeom>
        </p:spPr>
        <p:txBody>
          <a:bodyPr/>
          <a:lstStyle>
            <a:lvl1pPr algn="l">
              <a:defRPr>
                <a:latin typeface="Arial" panose="020B0604020202020204" pitchFamily="34" charset="0"/>
                <a:cs typeface="Arial" panose="020B0604020202020204" pitchFamily="34" charset="0"/>
              </a:defRPr>
            </a:lvl1pPr>
          </a:lstStyle>
          <a:p>
            <a:r>
              <a:rPr lang="en-US" dirty="0"/>
              <a:t>Visit </a:t>
            </a:r>
            <a:r>
              <a:rPr lang="en-US" dirty="0" err="1"/>
              <a:t>LMPartnership.org</a:t>
            </a:r>
            <a:endParaRPr lang="en-US" dirty="0"/>
          </a:p>
        </p:txBody>
      </p:sp>
      <p:sp>
        <p:nvSpPr>
          <p:cNvPr id="6" name="Slide Number Placeholder 5">
            <a:extLst>
              <a:ext uri="{FF2B5EF4-FFF2-40B4-BE49-F238E27FC236}">
                <a16:creationId xmlns:a16="http://schemas.microsoft.com/office/drawing/2014/main" id="{63A2E2AA-D1DF-C64D-82DB-7856B612A2AC}"/>
              </a:ext>
            </a:extLst>
          </p:cNvPr>
          <p:cNvSpPr>
            <a:spLocks noGrp="1"/>
          </p:cNvSpPr>
          <p:nvPr>
            <p:ph type="sldNum" sz="quarter" idx="12"/>
          </p:nvPr>
        </p:nvSpPr>
        <p:spPr>
          <a:xfrm>
            <a:off x="8610600" y="6356350"/>
            <a:ext cx="2743200" cy="365125"/>
          </a:xfrm>
          <a:prstGeom prst="rect">
            <a:avLst/>
          </a:prstGeom>
        </p:spPr>
        <p:txBody>
          <a:bodyPr/>
          <a:lstStyle/>
          <a:p>
            <a:fld id="{4AD1602E-4448-3443-8773-386E038178AE}" type="slidenum">
              <a:rPr lang="en-US" smtClean="0"/>
              <a:t>‹#›</a:t>
            </a:fld>
            <a:endParaRPr lang="en-US"/>
          </a:p>
        </p:txBody>
      </p:sp>
    </p:spTree>
    <p:custDataLst>
      <p:tags r:id="rId1"/>
    </p:custDataLst>
    <p:extLst>
      <p:ext uri="{BB962C8B-B14F-4D97-AF65-F5344CB8AC3E}">
        <p14:creationId xmlns:p14="http://schemas.microsoft.com/office/powerpoint/2010/main" val="218344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BE40C-DDCD-794D-8287-4AA446720C60}"/>
              </a:ext>
            </a:extLst>
          </p:cNvPr>
          <p:cNvSpPr>
            <a:spLocks noGrp="1"/>
          </p:cNvSpPr>
          <p:nvPr>
            <p:ph type="title"/>
          </p:nvPr>
        </p:nvSpPr>
        <p:spPr>
          <a:xfrm>
            <a:off x="831850" y="1709738"/>
            <a:ext cx="10515600"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56EED4CC-9964-E144-AF1F-1E7B4C3730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4">
            <a:extLst>
              <a:ext uri="{FF2B5EF4-FFF2-40B4-BE49-F238E27FC236}">
                <a16:creationId xmlns:a16="http://schemas.microsoft.com/office/drawing/2014/main" id="{76D44948-F231-B345-8A94-60F5BC509CBE}"/>
              </a:ext>
            </a:extLst>
          </p:cNvPr>
          <p:cNvSpPr>
            <a:spLocks noGrp="1"/>
          </p:cNvSpPr>
          <p:nvPr>
            <p:ph type="ftr" sz="quarter" idx="11"/>
          </p:nvPr>
        </p:nvSpPr>
        <p:spPr>
          <a:xfrm>
            <a:off x="838200" y="6356350"/>
            <a:ext cx="4114800" cy="365125"/>
          </a:xfrm>
          <a:prstGeom prst="rect">
            <a:avLst/>
          </a:prstGeom>
        </p:spPr>
        <p:txBody>
          <a:bodyPr/>
          <a:lstStyle>
            <a:lvl1pPr algn="l">
              <a:defRPr>
                <a:latin typeface="Arial" panose="020B0604020202020204" pitchFamily="34" charset="0"/>
                <a:cs typeface="Arial" panose="020B0604020202020204" pitchFamily="34" charset="0"/>
              </a:defRPr>
            </a:lvl1pPr>
          </a:lstStyle>
          <a:p>
            <a:r>
              <a:rPr lang="en-US" dirty="0"/>
              <a:t>Visit </a:t>
            </a:r>
            <a:r>
              <a:rPr lang="en-US" dirty="0" err="1"/>
              <a:t>LMPartnership.org</a:t>
            </a:r>
            <a:endParaRPr lang="en-US" dirty="0"/>
          </a:p>
        </p:txBody>
      </p:sp>
      <p:sp>
        <p:nvSpPr>
          <p:cNvPr id="8" name="Slide Number Placeholder 5">
            <a:extLst>
              <a:ext uri="{FF2B5EF4-FFF2-40B4-BE49-F238E27FC236}">
                <a16:creationId xmlns:a16="http://schemas.microsoft.com/office/drawing/2014/main" id="{F31E0AA1-2851-024C-81C5-8A7E0F8D666C}"/>
              </a:ext>
            </a:extLst>
          </p:cNvPr>
          <p:cNvSpPr>
            <a:spLocks noGrp="1"/>
          </p:cNvSpPr>
          <p:nvPr>
            <p:ph type="sldNum" sz="quarter" idx="12"/>
          </p:nvPr>
        </p:nvSpPr>
        <p:spPr>
          <a:xfrm>
            <a:off x="8610600" y="6356350"/>
            <a:ext cx="2743200" cy="365125"/>
          </a:xfrm>
          <a:prstGeom prst="rect">
            <a:avLst/>
          </a:prstGeom>
        </p:spPr>
        <p:txBody>
          <a:bodyPr/>
          <a:lstStyle/>
          <a:p>
            <a:fld id="{4AD1602E-4448-3443-8773-386E038178AE}" type="slidenum">
              <a:rPr lang="en-US" smtClean="0"/>
              <a:t>‹#›</a:t>
            </a:fld>
            <a:endParaRPr lang="en-US"/>
          </a:p>
        </p:txBody>
      </p:sp>
    </p:spTree>
    <p:extLst>
      <p:ext uri="{BB962C8B-B14F-4D97-AF65-F5344CB8AC3E}">
        <p14:creationId xmlns:p14="http://schemas.microsoft.com/office/powerpoint/2010/main" val="3935637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46271-98CE-5549-ABD0-869A5A3A95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A9DF09-C867-EE4C-819B-F5B156640B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2B40F-E2D7-F44A-BE40-A21AA0010C6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FE89B964-8190-D346-B3A7-8974B177A772}"/>
              </a:ext>
            </a:extLst>
          </p:cNvPr>
          <p:cNvSpPr>
            <a:spLocks noGrp="1"/>
          </p:cNvSpPr>
          <p:nvPr>
            <p:ph type="ftr" sz="quarter" idx="11"/>
          </p:nvPr>
        </p:nvSpPr>
        <p:spPr>
          <a:xfrm>
            <a:off x="838200" y="6356350"/>
            <a:ext cx="4114800" cy="365125"/>
          </a:xfrm>
          <a:prstGeom prst="rect">
            <a:avLst/>
          </a:prstGeom>
        </p:spPr>
        <p:txBody>
          <a:bodyPr/>
          <a:lstStyle>
            <a:lvl1pPr algn="l">
              <a:defRPr>
                <a:latin typeface="Arial" panose="020B0604020202020204" pitchFamily="34" charset="0"/>
                <a:cs typeface="Arial" panose="020B0604020202020204" pitchFamily="34" charset="0"/>
              </a:defRPr>
            </a:lvl1pPr>
          </a:lstStyle>
          <a:p>
            <a:r>
              <a:rPr lang="en-US" dirty="0"/>
              <a:t>Visit </a:t>
            </a:r>
            <a:r>
              <a:rPr lang="en-US" dirty="0" err="1"/>
              <a:t>LMPartnership.org</a:t>
            </a:r>
            <a:endParaRPr lang="en-US" dirty="0"/>
          </a:p>
        </p:txBody>
      </p:sp>
      <p:sp>
        <p:nvSpPr>
          <p:cNvPr id="9" name="Slide Number Placeholder 5">
            <a:extLst>
              <a:ext uri="{FF2B5EF4-FFF2-40B4-BE49-F238E27FC236}">
                <a16:creationId xmlns:a16="http://schemas.microsoft.com/office/drawing/2014/main" id="{CC4ED9DF-1A32-6E4A-9C37-E06AB5F7C9A2}"/>
              </a:ext>
            </a:extLst>
          </p:cNvPr>
          <p:cNvSpPr>
            <a:spLocks noGrp="1"/>
          </p:cNvSpPr>
          <p:nvPr>
            <p:ph type="sldNum" sz="quarter" idx="12"/>
          </p:nvPr>
        </p:nvSpPr>
        <p:spPr>
          <a:xfrm>
            <a:off x="8610600" y="6356350"/>
            <a:ext cx="2743200" cy="365125"/>
          </a:xfrm>
          <a:prstGeom prst="rect">
            <a:avLst/>
          </a:prstGeom>
        </p:spPr>
        <p:txBody>
          <a:bodyPr/>
          <a:lstStyle/>
          <a:p>
            <a:fld id="{4AD1602E-4448-3443-8773-386E038178AE}" type="slidenum">
              <a:rPr lang="en-US" smtClean="0"/>
              <a:t>‹#›</a:t>
            </a:fld>
            <a:endParaRPr lang="en-US"/>
          </a:p>
        </p:txBody>
      </p:sp>
    </p:spTree>
    <p:extLst>
      <p:ext uri="{BB962C8B-B14F-4D97-AF65-F5344CB8AC3E}">
        <p14:creationId xmlns:p14="http://schemas.microsoft.com/office/powerpoint/2010/main" val="1499844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BE127-D815-8E43-971B-E8D093F726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3A63C3-55CE-9847-BC4A-88BCB73CBC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0F92AEE-7DAF-0F40-848B-96E58D1E55A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B8BD02-380E-354F-8465-2A9F4E59FB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CB75C7E-1BAC-2249-98B6-60F3FD6B6E5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0A81F21F-AD3F-B247-8FD3-43684EBF03D9}"/>
              </a:ext>
            </a:extLst>
          </p:cNvPr>
          <p:cNvSpPr>
            <a:spLocks noGrp="1"/>
          </p:cNvSpPr>
          <p:nvPr>
            <p:ph type="ftr" sz="quarter" idx="11"/>
          </p:nvPr>
        </p:nvSpPr>
        <p:spPr>
          <a:xfrm>
            <a:off x="838200" y="6356350"/>
            <a:ext cx="4114800" cy="365125"/>
          </a:xfrm>
          <a:prstGeom prst="rect">
            <a:avLst/>
          </a:prstGeom>
        </p:spPr>
        <p:txBody>
          <a:bodyPr/>
          <a:lstStyle>
            <a:lvl1pPr algn="l">
              <a:defRPr>
                <a:latin typeface="Arial" panose="020B0604020202020204" pitchFamily="34" charset="0"/>
                <a:cs typeface="Arial" panose="020B0604020202020204" pitchFamily="34" charset="0"/>
              </a:defRPr>
            </a:lvl1pPr>
          </a:lstStyle>
          <a:p>
            <a:r>
              <a:rPr lang="en-US" dirty="0"/>
              <a:t>Visit </a:t>
            </a:r>
            <a:r>
              <a:rPr lang="en-US" dirty="0" err="1"/>
              <a:t>LMPartnership.org</a:t>
            </a:r>
            <a:endParaRPr lang="en-US" dirty="0"/>
          </a:p>
        </p:txBody>
      </p:sp>
      <p:sp>
        <p:nvSpPr>
          <p:cNvPr id="11" name="Slide Number Placeholder 5">
            <a:extLst>
              <a:ext uri="{FF2B5EF4-FFF2-40B4-BE49-F238E27FC236}">
                <a16:creationId xmlns:a16="http://schemas.microsoft.com/office/drawing/2014/main" id="{3AA3EB18-8250-2342-ACC5-B4328A8D4FCF}"/>
              </a:ext>
            </a:extLst>
          </p:cNvPr>
          <p:cNvSpPr>
            <a:spLocks noGrp="1"/>
          </p:cNvSpPr>
          <p:nvPr>
            <p:ph type="sldNum" sz="quarter" idx="12"/>
          </p:nvPr>
        </p:nvSpPr>
        <p:spPr>
          <a:xfrm>
            <a:off x="8610600" y="6356350"/>
            <a:ext cx="2743200" cy="365125"/>
          </a:xfrm>
          <a:prstGeom prst="rect">
            <a:avLst/>
          </a:prstGeom>
        </p:spPr>
        <p:txBody>
          <a:bodyPr/>
          <a:lstStyle/>
          <a:p>
            <a:fld id="{4AD1602E-4448-3443-8773-386E038178AE}" type="slidenum">
              <a:rPr lang="en-US" smtClean="0"/>
              <a:t>‹#›</a:t>
            </a:fld>
            <a:endParaRPr lang="en-US"/>
          </a:p>
        </p:txBody>
      </p:sp>
    </p:spTree>
    <p:extLst>
      <p:ext uri="{BB962C8B-B14F-4D97-AF65-F5344CB8AC3E}">
        <p14:creationId xmlns:p14="http://schemas.microsoft.com/office/powerpoint/2010/main" val="1245310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24407-ED6E-5849-BBBB-AA05F31654F7}"/>
              </a:ext>
            </a:extLst>
          </p:cNvPr>
          <p:cNvSpPr>
            <a:spLocks noGrp="1"/>
          </p:cNvSpPr>
          <p:nvPr>
            <p:ph type="title"/>
          </p:nvPr>
        </p:nvSpPr>
        <p:spPr/>
        <p:txBody>
          <a:bodyPr/>
          <a:lstStyle/>
          <a:p>
            <a:r>
              <a:rPr lang="en-US"/>
              <a:t>Click to edit Master title style</a:t>
            </a:r>
          </a:p>
        </p:txBody>
      </p:sp>
      <p:sp>
        <p:nvSpPr>
          <p:cNvPr id="6" name="Footer Placeholder 4">
            <a:extLst>
              <a:ext uri="{FF2B5EF4-FFF2-40B4-BE49-F238E27FC236}">
                <a16:creationId xmlns:a16="http://schemas.microsoft.com/office/drawing/2014/main" id="{3FD43901-0C24-1747-8E36-DCF502DF01E9}"/>
              </a:ext>
            </a:extLst>
          </p:cNvPr>
          <p:cNvSpPr>
            <a:spLocks noGrp="1"/>
          </p:cNvSpPr>
          <p:nvPr>
            <p:ph type="ftr" sz="quarter" idx="11"/>
          </p:nvPr>
        </p:nvSpPr>
        <p:spPr>
          <a:xfrm>
            <a:off x="838200" y="6356350"/>
            <a:ext cx="4114800" cy="365125"/>
          </a:xfrm>
          <a:prstGeom prst="rect">
            <a:avLst/>
          </a:prstGeom>
        </p:spPr>
        <p:txBody>
          <a:bodyPr/>
          <a:lstStyle>
            <a:lvl1pPr algn="l">
              <a:defRPr>
                <a:latin typeface="Arial" panose="020B0604020202020204" pitchFamily="34" charset="0"/>
                <a:cs typeface="Arial" panose="020B0604020202020204" pitchFamily="34" charset="0"/>
              </a:defRPr>
            </a:lvl1pPr>
          </a:lstStyle>
          <a:p>
            <a:r>
              <a:rPr lang="en-US" dirty="0"/>
              <a:t>Visit </a:t>
            </a:r>
            <a:r>
              <a:rPr lang="en-US" dirty="0" err="1"/>
              <a:t>LMPartnership.org</a:t>
            </a:r>
            <a:endParaRPr lang="en-US" dirty="0"/>
          </a:p>
        </p:txBody>
      </p:sp>
      <p:sp>
        <p:nvSpPr>
          <p:cNvPr id="7" name="Slide Number Placeholder 5">
            <a:extLst>
              <a:ext uri="{FF2B5EF4-FFF2-40B4-BE49-F238E27FC236}">
                <a16:creationId xmlns:a16="http://schemas.microsoft.com/office/drawing/2014/main" id="{05B0DBA1-2FAE-E045-AAA4-472379134F5D}"/>
              </a:ext>
            </a:extLst>
          </p:cNvPr>
          <p:cNvSpPr>
            <a:spLocks noGrp="1"/>
          </p:cNvSpPr>
          <p:nvPr>
            <p:ph type="sldNum" sz="quarter" idx="12"/>
          </p:nvPr>
        </p:nvSpPr>
        <p:spPr>
          <a:xfrm>
            <a:off x="8610600" y="6356350"/>
            <a:ext cx="2743200" cy="365125"/>
          </a:xfrm>
          <a:prstGeom prst="rect">
            <a:avLst/>
          </a:prstGeom>
        </p:spPr>
        <p:txBody>
          <a:bodyPr/>
          <a:lstStyle/>
          <a:p>
            <a:fld id="{4AD1602E-4448-3443-8773-386E038178AE}" type="slidenum">
              <a:rPr lang="en-US" smtClean="0"/>
              <a:t>‹#›</a:t>
            </a:fld>
            <a:endParaRPr lang="en-US"/>
          </a:p>
        </p:txBody>
      </p:sp>
    </p:spTree>
    <p:extLst>
      <p:ext uri="{BB962C8B-B14F-4D97-AF65-F5344CB8AC3E}">
        <p14:creationId xmlns:p14="http://schemas.microsoft.com/office/powerpoint/2010/main" val="3441805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8EFBA0C-8DD6-D844-BCA7-2D3A93004ED2}"/>
              </a:ext>
            </a:extLst>
          </p:cNvPr>
          <p:cNvSpPr>
            <a:spLocks noGrp="1"/>
          </p:cNvSpPr>
          <p:nvPr>
            <p:ph type="ftr" sz="quarter" idx="11"/>
          </p:nvPr>
        </p:nvSpPr>
        <p:spPr>
          <a:xfrm>
            <a:off x="838200" y="6356350"/>
            <a:ext cx="4114800" cy="365125"/>
          </a:xfrm>
          <a:prstGeom prst="rect">
            <a:avLst/>
          </a:prstGeom>
        </p:spPr>
        <p:txBody>
          <a:bodyPr/>
          <a:lstStyle>
            <a:lvl1pPr algn="l">
              <a:defRPr>
                <a:latin typeface="Arial" panose="020B0604020202020204" pitchFamily="34" charset="0"/>
                <a:cs typeface="Arial" panose="020B0604020202020204" pitchFamily="34" charset="0"/>
              </a:defRPr>
            </a:lvl1pPr>
          </a:lstStyle>
          <a:p>
            <a:r>
              <a:rPr lang="en-US" dirty="0"/>
              <a:t>Visit </a:t>
            </a:r>
            <a:r>
              <a:rPr lang="en-US" dirty="0" err="1"/>
              <a:t>LMPartnership.org</a:t>
            </a:r>
            <a:endParaRPr lang="en-US" dirty="0"/>
          </a:p>
        </p:txBody>
      </p:sp>
      <p:sp>
        <p:nvSpPr>
          <p:cNvPr id="6" name="Slide Number Placeholder 5">
            <a:extLst>
              <a:ext uri="{FF2B5EF4-FFF2-40B4-BE49-F238E27FC236}">
                <a16:creationId xmlns:a16="http://schemas.microsoft.com/office/drawing/2014/main" id="{1A0F6C5E-359B-9E4F-8531-7FEC39371594}"/>
              </a:ext>
            </a:extLst>
          </p:cNvPr>
          <p:cNvSpPr>
            <a:spLocks noGrp="1"/>
          </p:cNvSpPr>
          <p:nvPr>
            <p:ph type="sldNum" sz="quarter" idx="12"/>
          </p:nvPr>
        </p:nvSpPr>
        <p:spPr>
          <a:xfrm>
            <a:off x="8610600" y="6356350"/>
            <a:ext cx="2743200" cy="365125"/>
          </a:xfrm>
          <a:prstGeom prst="rect">
            <a:avLst/>
          </a:prstGeom>
        </p:spPr>
        <p:txBody>
          <a:bodyPr/>
          <a:lstStyle/>
          <a:p>
            <a:fld id="{4AD1602E-4448-3443-8773-386E038178AE}" type="slidenum">
              <a:rPr lang="en-US" smtClean="0"/>
              <a:t>‹#›</a:t>
            </a:fld>
            <a:endParaRPr lang="en-US"/>
          </a:p>
        </p:txBody>
      </p:sp>
    </p:spTree>
    <p:extLst>
      <p:ext uri="{BB962C8B-B14F-4D97-AF65-F5344CB8AC3E}">
        <p14:creationId xmlns:p14="http://schemas.microsoft.com/office/powerpoint/2010/main" val="3732100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6B1D2-DD7D-2E4C-BE2D-9DC14074B7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95DA13-AC4C-E84A-98DB-48707490A1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EBB635-4F1E-CD46-BD63-B201E3300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a:extLst>
              <a:ext uri="{FF2B5EF4-FFF2-40B4-BE49-F238E27FC236}">
                <a16:creationId xmlns:a16="http://schemas.microsoft.com/office/drawing/2014/main" id="{630D1F29-A712-1440-9FD1-7812E80A121A}"/>
              </a:ext>
            </a:extLst>
          </p:cNvPr>
          <p:cNvSpPr>
            <a:spLocks noGrp="1"/>
          </p:cNvSpPr>
          <p:nvPr>
            <p:ph type="ftr" sz="quarter" idx="11"/>
          </p:nvPr>
        </p:nvSpPr>
        <p:spPr>
          <a:xfrm>
            <a:off x="838200" y="6356350"/>
            <a:ext cx="4114800" cy="365125"/>
          </a:xfrm>
          <a:prstGeom prst="rect">
            <a:avLst/>
          </a:prstGeom>
        </p:spPr>
        <p:txBody>
          <a:bodyPr/>
          <a:lstStyle>
            <a:lvl1pPr algn="l">
              <a:defRPr>
                <a:latin typeface="Arial" panose="020B0604020202020204" pitchFamily="34" charset="0"/>
                <a:cs typeface="Arial" panose="020B0604020202020204" pitchFamily="34" charset="0"/>
              </a:defRPr>
            </a:lvl1pPr>
          </a:lstStyle>
          <a:p>
            <a:r>
              <a:rPr lang="en-US" dirty="0"/>
              <a:t>Visit </a:t>
            </a:r>
            <a:r>
              <a:rPr lang="en-US" dirty="0" err="1"/>
              <a:t>LMPartnership.org</a:t>
            </a:r>
            <a:endParaRPr lang="en-US" dirty="0"/>
          </a:p>
        </p:txBody>
      </p:sp>
      <p:sp>
        <p:nvSpPr>
          <p:cNvPr id="9" name="Slide Number Placeholder 5">
            <a:extLst>
              <a:ext uri="{FF2B5EF4-FFF2-40B4-BE49-F238E27FC236}">
                <a16:creationId xmlns:a16="http://schemas.microsoft.com/office/drawing/2014/main" id="{4C3383B7-FCFE-5E46-BBB2-0FF1D3A2372C}"/>
              </a:ext>
            </a:extLst>
          </p:cNvPr>
          <p:cNvSpPr>
            <a:spLocks noGrp="1"/>
          </p:cNvSpPr>
          <p:nvPr>
            <p:ph type="sldNum" sz="quarter" idx="12"/>
          </p:nvPr>
        </p:nvSpPr>
        <p:spPr>
          <a:xfrm>
            <a:off x="8610600" y="6356350"/>
            <a:ext cx="2743200" cy="365125"/>
          </a:xfrm>
          <a:prstGeom prst="rect">
            <a:avLst/>
          </a:prstGeom>
        </p:spPr>
        <p:txBody>
          <a:bodyPr/>
          <a:lstStyle/>
          <a:p>
            <a:fld id="{4AD1602E-4448-3443-8773-386E038178AE}" type="slidenum">
              <a:rPr lang="en-US" smtClean="0"/>
              <a:t>‹#›</a:t>
            </a:fld>
            <a:endParaRPr lang="en-US"/>
          </a:p>
        </p:txBody>
      </p:sp>
    </p:spTree>
    <p:extLst>
      <p:ext uri="{BB962C8B-B14F-4D97-AF65-F5344CB8AC3E}">
        <p14:creationId xmlns:p14="http://schemas.microsoft.com/office/powerpoint/2010/main" val="1388160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789F0-E2E1-1044-8CEC-0CB05286C8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4BA70B-22A5-B24C-BD0B-A3ACA0770A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3E2969-BBD2-D041-96FF-BCBDB79F22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a:extLst>
              <a:ext uri="{FF2B5EF4-FFF2-40B4-BE49-F238E27FC236}">
                <a16:creationId xmlns:a16="http://schemas.microsoft.com/office/drawing/2014/main" id="{D5CA65FD-9FDD-1F4F-BCB6-BF67D5C34CEF}"/>
              </a:ext>
            </a:extLst>
          </p:cNvPr>
          <p:cNvSpPr>
            <a:spLocks noGrp="1"/>
          </p:cNvSpPr>
          <p:nvPr>
            <p:ph type="ftr" sz="quarter" idx="11"/>
          </p:nvPr>
        </p:nvSpPr>
        <p:spPr>
          <a:xfrm>
            <a:off x="838200" y="6356350"/>
            <a:ext cx="4114800" cy="365125"/>
          </a:xfrm>
          <a:prstGeom prst="rect">
            <a:avLst/>
          </a:prstGeom>
        </p:spPr>
        <p:txBody>
          <a:bodyPr/>
          <a:lstStyle>
            <a:lvl1pPr algn="l">
              <a:defRPr>
                <a:latin typeface="Arial" panose="020B0604020202020204" pitchFamily="34" charset="0"/>
                <a:cs typeface="Arial" panose="020B0604020202020204" pitchFamily="34" charset="0"/>
              </a:defRPr>
            </a:lvl1pPr>
          </a:lstStyle>
          <a:p>
            <a:r>
              <a:rPr lang="en-US" dirty="0"/>
              <a:t>Visit </a:t>
            </a:r>
            <a:r>
              <a:rPr lang="en-US" dirty="0" err="1"/>
              <a:t>LMPartnership.org</a:t>
            </a:r>
            <a:endParaRPr lang="en-US" dirty="0"/>
          </a:p>
        </p:txBody>
      </p:sp>
      <p:sp>
        <p:nvSpPr>
          <p:cNvPr id="9" name="Slide Number Placeholder 5">
            <a:extLst>
              <a:ext uri="{FF2B5EF4-FFF2-40B4-BE49-F238E27FC236}">
                <a16:creationId xmlns:a16="http://schemas.microsoft.com/office/drawing/2014/main" id="{DFACC32D-6D7C-BB44-AE87-59862D030A7C}"/>
              </a:ext>
            </a:extLst>
          </p:cNvPr>
          <p:cNvSpPr>
            <a:spLocks noGrp="1"/>
          </p:cNvSpPr>
          <p:nvPr>
            <p:ph type="sldNum" sz="quarter" idx="12"/>
          </p:nvPr>
        </p:nvSpPr>
        <p:spPr>
          <a:xfrm>
            <a:off x="8610600" y="6356350"/>
            <a:ext cx="2743200" cy="365125"/>
          </a:xfrm>
          <a:prstGeom prst="rect">
            <a:avLst/>
          </a:prstGeom>
        </p:spPr>
        <p:txBody>
          <a:bodyPr/>
          <a:lstStyle/>
          <a:p>
            <a:fld id="{4AD1602E-4448-3443-8773-386E038178AE}" type="slidenum">
              <a:rPr lang="en-US" smtClean="0"/>
              <a:t>‹#›</a:t>
            </a:fld>
            <a:endParaRPr lang="en-US"/>
          </a:p>
        </p:txBody>
      </p:sp>
    </p:spTree>
    <p:extLst>
      <p:ext uri="{BB962C8B-B14F-4D97-AF65-F5344CB8AC3E}">
        <p14:creationId xmlns:p14="http://schemas.microsoft.com/office/powerpoint/2010/main" val="2566636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51DDF9-F02B-E54F-B7CA-D09ABA7C3CA7}"/>
              </a:ext>
            </a:extLst>
          </p:cNvPr>
          <p:cNvSpPr>
            <a:spLocks noGrp="1"/>
          </p:cNvSpPr>
          <p:nvPr>
            <p:ph type="title"/>
          </p:nvPr>
        </p:nvSpPr>
        <p:spPr>
          <a:xfrm>
            <a:off x="838200" y="365125"/>
            <a:ext cx="8478795" cy="7794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372D55B-3E8D-9B45-8FE6-9DFE0CBFEC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6F952F6B-69F7-6948-9150-52DDA4DC560F}"/>
              </a:ext>
            </a:extLst>
          </p:cNvPr>
          <p:cNvPicPr>
            <a:picLocks noChangeAspect="1"/>
          </p:cNvPicPr>
          <p:nvPr userDrawn="1"/>
        </p:nvPicPr>
        <p:blipFill>
          <a:blip r:embed="rId14"/>
          <a:stretch>
            <a:fillRect/>
          </a:stretch>
        </p:blipFill>
        <p:spPr>
          <a:xfrm>
            <a:off x="9525000" y="632936"/>
            <a:ext cx="1828800" cy="243840"/>
          </a:xfrm>
          <a:prstGeom prst="rect">
            <a:avLst/>
          </a:prstGeom>
        </p:spPr>
      </p:pic>
      <p:sp>
        <p:nvSpPr>
          <p:cNvPr id="6" name="Slide Number Placeholder 5">
            <a:extLst>
              <a:ext uri="{FF2B5EF4-FFF2-40B4-BE49-F238E27FC236}">
                <a16:creationId xmlns:a16="http://schemas.microsoft.com/office/drawing/2014/main" id="{6962773A-DF7E-CF4B-B713-AFCFEA1D4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F08920"/>
                </a:solidFill>
                <a:latin typeface="Arial" panose="020B0604020202020204" pitchFamily="34" charset="0"/>
                <a:cs typeface="Arial" panose="020B0604020202020204" pitchFamily="34" charset="0"/>
              </a:defRPr>
            </a:lvl1pPr>
          </a:lstStyle>
          <a:p>
            <a:fld id="{4AD1602E-4448-3443-8773-386E038178AE}" type="slidenum">
              <a:rPr lang="en-US" smtClean="0"/>
              <a:pPr/>
              <a:t>‹#›</a:t>
            </a:fld>
            <a:endParaRPr lang="en-US" dirty="0"/>
          </a:p>
        </p:txBody>
      </p:sp>
      <p:sp>
        <p:nvSpPr>
          <p:cNvPr id="12" name="Footer Placeholder 11">
            <a:extLst>
              <a:ext uri="{FF2B5EF4-FFF2-40B4-BE49-F238E27FC236}">
                <a16:creationId xmlns:a16="http://schemas.microsoft.com/office/drawing/2014/main" id="{FB4F087A-446E-B34A-89AC-5D9F0CCE08C3}"/>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dirty="0"/>
              <a:t>Visit </a:t>
            </a:r>
            <a:r>
              <a:rPr lang="en-US" dirty="0" err="1"/>
              <a:t>LMPartnership.org</a:t>
            </a:r>
            <a:endParaRPr lang="en-US" dirty="0"/>
          </a:p>
        </p:txBody>
      </p:sp>
      <p:cxnSp>
        <p:nvCxnSpPr>
          <p:cNvPr id="5" name="Straight Connector 4">
            <a:extLst>
              <a:ext uri="{FF2B5EF4-FFF2-40B4-BE49-F238E27FC236}">
                <a16:creationId xmlns:a16="http://schemas.microsoft.com/office/drawing/2014/main" id="{52D329A6-6A40-214F-B8A6-CAD955D47FDF}"/>
              </a:ext>
            </a:extLst>
          </p:cNvPr>
          <p:cNvCxnSpPr/>
          <p:nvPr userDrawn="1"/>
        </p:nvCxnSpPr>
        <p:spPr>
          <a:xfrm>
            <a:off x="838200" y="1168042"/>
            <a:ext cx="10515600" cy="0"/>
          </a:xfrm>
          <a:prstGeom prst="line">
            <a:avLst/>
          </a:prstGeom>
          <a:ln>
            <a:solidFill>
              <a:srgbClr val="F08920"/>
            </a:solidFill>
          </a:ln>
        </p:spPr>
        <p:style>
          <a:lnRef idx="1">
            <a:schemeClr val="accent2"/>
          </a:lnRef>
          <a:fillRef idx="0">
            <a:schemeClr val="accent2"/>
          </a:fillRef>
          <a:effectRef idx="0">
            <a:schemeClr val="accent2"/>
          </a:effectRef>
          <a:fontRef idx="minor">
            <a:schemeClr val="tx1"/>
          </a:fontRef>
        </p:style>
      </p:cxnSp>
    </p:spTree>
    <p:custDataLst>
      <p:tags r:id="rId13"/>
    </p:custDataLst>
    <p:extLst>
      <p:ext uri="{BB962C8B-B14F-4D97-AF65-F5344CB8AC3E}">
        <p14:creationId xmlns:p14="http://schemas.microsoft.com/office/powerpoint/2010/main" val="706689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2800" b="1" i="0" kern="1200">
          <a:solidFill>
            <a:srgbClr val="F08920"/>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4.sv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5.sv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hyperlink" Target="https://www.lmpartnership.org/learning-portal/consensus-decision-making-classroom-online" TargetMode="External"/><Relationship Id="rId5" Type="http://schemas.openxmlformats.org/officeDocument/2006/relationships/hyperlink" Target="https://www.lmpartnership.org/learning-portal/interest-based-problem-solving-classroom-online" TargetMode="External"/><Relationship Id="rId4" Type="http://schemas.openxmlformats.org/officeDocument/2006/relationships/hyperlink" Target="https://www.lmpartnership.org/sites/default/files/ibps-cdm_tips.pdf"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7E4BB-E561-5A49-8FFC-71F5950C3249}"/>
              </a:ext>
            </a:extLst>
          </p:cNvPr>
          <p:cNvSpPr>
            <a:spLocks noGrp="1"/>
          </p:cNvSpPr>
          <p:nvPr>
            <p:ph type="ctrTitle"/>
          </p:nvPr>
        </p:nvSpPr>
        <p:spPr/>
        <p:txBody>
          <a:bodyPr/>
          <a:lstStyle/>
          <a:p>
            <a:r>
              <a:rPr lang="en-US" dirty="0"/>
              <a:t>LMP Methods booster</a:t>
            </a:r>
          </a:p>
        </p:txBody>
      </p:sp>
      <p:sp>
        <p:nvSpPr>
          <p:cNvPr id="4" name="Subtitle 2">
            <a:extLst>
              <a:ext uri="{FF2B5EF4-FFF2-40B4-BE49-F238E27FC236}">
                <a16:creationId xmlns:a16="http://schemas.microsoft.com/office/drawing/2014/main" id="{F3547CCA-C527-9147-AF6C-9F6D00BED206}"/>
              </a:ext>
            </a:extLst>
          </p:cNvPr>
          <p:cNvSpPr txBox="1">
            <a:spLocks/>
          </p:cNvSpPr>
          <p:nvPr/>
        </p:nvSpPr>
        <p:spPr>
          <a:xfrm>
            <a:off x="838200" y="4824985"/>
            <a:ext cx="9144000" cy="4640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cap="all" dirty="0"/>
              <a:t>May</a:t>
            </a:r>
            <a:r>
              <a:rPr lang="en-US" sz="1200" cap="all" baseline="0" dirty="0"/>
              <a:t> 2021 </a:t>
            </a:r>
          </a:p>
        </p:txBody>
      </p:sp>
      <p:sp>
        <p:nvSpPr>
          <p:cNvPr id="6" name="Subtitle 5">
            <a:extLst>
              <a:ext uri="{FF2B5EF4-FFF2-40B4-BE49-F238E27FC236}">
                <a16:creationId xmlns:a16="http://schemas.microsoft.com/office/drawing/2014/main" id="{91A1EC1D-3594-40A1-BA55-2CCFB9379B60}"/>
              </a:ext>
            </a:extLst>
          </p:cNvPr>
          <p:cNvSpPr>
            <a:spLocks noGrp="1"/>
          </p:cNvSpPr>
          <p:nvPr>
            <p:ph type="subTitle" idx="1"/>
          </p:nvPr>
        </p:nvSpPr>
        <p:spPr/>
        <p:txBody>
          <a:bodyPr/>
          <a:lstStyle/>
          <a:p>
            <a:r>
              <a:rPr lang="en-US" dirty="0"/>
              <a:t>Interest-based problem solving and consensus decision making</a:t>
            </a:r>
          </a:p>
        </p:txBody>
      </p:sp>
    </p:spTree>
    <p:custDataLst>
      <p:tags r:id="rId1"/>
    </p:custDataLst>
    <p:extLst>
      <p:ext uri="{BB962C8B-B14F-4D97-AF65-F5344CB8AC3E}">
        <p14:creationId xmlns:p14="http://schemas.microsoft.com/office/powerpoint/2010/main" val="1799066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20712-86CA-4F76-8187-8DAFAA6850B3}"/>
              </a:ext>
            </a:extLst>
          </p:cNvPr>
          <p:cNvSpPr>
            <a:spLocks noGrp="1"/>
          </p:cNvSpPr>
          <p:nvPr>
            <p:ph type="title"/>
          </p:nvPr>
        </p:nvSpPr>
        <p:spPr/>
        <p:txBody>
          <a:bodyPr>
            <a:normAutofit/>
          </a:bodyPr>
          <a:lstStyle/>
          <a:p>
            <a:r>
              <a:rPr lang="en-US" sz="3600" dirty="0"/>
              <a:t>Chat Activity </a:t>
            </a:r>
          </a:p>
        </p:txBody>
      </p:sp>
      <p:sp>
        <p:nvSpPr>
          <p:cNvPr id="3" name="Content Placeholder 2">
            <a:extLst>
              <a:ext uri="{FF2B5EF4-FFF2-40B4-BE49-F238E27FC236}">
                <a16:creationId xmlns:a16="http://schemas.microsoft.com/office/drawing/2014/main" id="{23BE4C0D-6860-4F32-9DE8-17833D19D404}"/>
              </a:ext>
            </a:extLst>
          </p:cNvPr>
          <p:cNvSpPr>
            <a:spLocks noGrp="1"/>
          </p:cNvSpPr>
          <p:nvPr>
            <p:ph idx="1"/>
          </p:nvPr>
        </p:nvSpPr>
        <p:spPr>
          <a:xfrm>
            <a:off x="838200" y="1466335"/>
            <a:ext cx="8614410" cy="4710628"/>
          </a:xfrm>
        </p:spPr>
        <p:txBody>
          <a:bodyPr/>
          <a:lstStyle/>
          <a:p>
            <a:pPr marL="0" indent="0">
              <a:lnSpc>
                <a:spcPct val="100000"/>
              </a:lnSpc>
              <a:buNone/>
            </a:pPr>
            <a:r>
              <a:rPr lang="en-US" dirty="0">
                <a:solidFill>
                  <a:schemeClr val="tx1">
                    <a:lumMod val="65000"/>
                    <a:lumOff val="35000"/>
                  </a:schemeClr>
                </a:solidFill>
              </a:rPr>
              <a:t>Why is it important to confirm consensus by asking the 3 questions? </a:t>
            </a:r>
          </a:p>
        </p:txBody>
      </p:sp>
      <p:pic>
        <p:nvPicPr>
          <p:cNvPr id="5" name="Picture 4">
            <a:extLst>
              <a:ext uri="{FF2B5EF4-FFF2-40B4-BE49-F238E27FC236}">
                <a16:creationId xmlns:a16="http://schemas.microsoft.com/office/drawing/2014/main" id="{1E507614-DCC1-47A3-B3C7-0FCEBE7BB976}"/>
              </a:ext>
            </a:extLst>
          </p:cNvPr>
          <p:cNvPicPr>
            <a:picLocks noChangeAspect="1"/>
          </p:cNvPicPr>
          <p:nvPr/>
        </p:nvPicPr>
        <p:blipFill>
          <a:blip r:embed="rId4"/>
          <a:stretch>
            <a:fillRect/>
          </a:stretch>
        </p:blipFill>
        <p:spPr>
          <a:xfrm>
            <a:off x="9455715" y="1783080"/>
            <a:ext cx="2168594" cy="7209500"/>
          </a:xfrm>
          <a:prstGeom prst="rect">
            <a:avLst/>
          </a:prstGeom>
        </p:spPr>
      </p:pic>
    </p:spTree>
    <p:custDataLst>
      <p:tags r:id="rId1"/>
    </p:custDataLst>
    <p:extLst>
      <p:ext uri="{BB962C8B-B14F-4D97-AF65-F5344CB8AC3E}">
        <p14:creationId xmlns:p14="http://schemas.microsoft.com/office/powerpoint/2010/main" val="145273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20712-86CA-4F76-8187-8DAFAA6850B3}"/>
              </a:ext>
            </a:extLst>
          </p:cNvPr>
          <p:cNvSpPr>
            <a:spLocks noGrp="1"/>
          </p:cNvSpPr>
          <p:nvPr>
            <p:ph type="title"/>
          </p:nvPr>
        </p:nvSpPr>
        <p:spPr/>
        <p:txBody>
          <a:bodyPr>
            <a:normAutofit/>
          </a:bodyPr>
          <a:lstStyle/>
          <a:p>
            <a:r>
              <a:rPr lang="en-US" sz="3600" dirty="0"/>
              <a:t>Chat Activity </a:t>
            </a:r>
          </a:p>
        </p:txBody>
      </p:sp>
      <p:sp>
        <p:nvSpPr>
          <p:cNvPr id="3" name="Content Placeholder 2">
            <a:extLst>
              <a:ext uri="{FF2B5EF4-FFF2-40B4-BE49-F238E27FC236}">
                <a16:creationId xmlns:a16="http://schemas.microsoft.com/office/drawing/2014/main" id="{23BE4C0D-6860-4F32-9DE8-17833D19D404}"/>
              </a:ext>
            </a:extLst>
          </p:cNvPr>
          <p:cNvSpPr>
            <a:spLocks noGrp="1"/>
          </p:cNvSpPr>
          <p:nvPr>
            <p:ph idx="1"/>
          </p:nvPr>
        </p:nvSpPr>
        <p:spPr/>
        <p:txBody>
          <a:bodyPr/>
          <a:lstStyle/>
          <a:p>
            <a:pPr marL="0" indent="0">
              <a:lnSpc>
                <a:spcPct val="100000"/>
              </a:lnSpc>
              <a:buNone/>
            </a:pPr>
            <a:r>
              <a:rPr lang="en-US" dirty="0">
                <a:solidFill>
                  <a:schemeClr val="tx1">
                    <a:lumMod val="65000"/>
                    <a:lumOff val="35000"/>
                  </a:schemeClr>
                </a:solidFill>
              </a:rPr>
              <a:t>What are some of the benefits of using IBPS (interest-based problem solving) and CDM (consensus decision making)? </a:t>
            </a:r>
          </a:p>
        </p:txBody>
      </p:sp>
      <p:pic>
        <p:nvPicPr>
          <p:cNvPr id="4" name="Picture 3">
            <a:extLst>
              <a:ext uri="{FF2B5EF4-FFF2-40B4-BE49-F238E27FC236}">
                <a16:creationId xmlns:a16="http://schemas.microsoft.com/office/drawing/2014/main" id="{EF208104-70B4-4479-8964-789FEBDEED87}"/>
              </a:ext>
            </a:extLst>
          </p:cNvPr>
          <p:cNvPicPr>
            <a:picLocks noChangeAspect="1"/>
          </p:cNvPicPr>
          <p:nvPr/>
        </p:nvPicPr>
        <p:blipFill>
          <a:blip r:embed="rId4"/>
          <a:srcRect/>
          <a:stretch/>
        </p:blipFill>
        <p:spPr>
          <a:xfrm>
            <a:off x="838200" y="2477434"/>
            <a:ext cx="3379839" cy="5535628"/>
          </a:xfrm>
          <a:prstGeom prst="rect">
            <a:avLst/>
          </a:prstGeom>
        </p:spPr>
      </p:pic>
    </p:spTree>
    <p:custDataLst>
      <p:tags r:id="rId1"/>
    </p:custDataLst>
    <p:extLst>
      <p:ext uri="{BB962C8B-B14F-4D97-AF65-F5344CB8AC3E}">
        <p14:creationId xmlns:p14="http://schemas.microsoft.com/office/powerpoint/2010/main" val="2200456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20712-86CA-4F76-8187-8DAFAA6850B3}"/>
              </a:ext>
            </a:extLst>
          </p:cNvPr>
          <p:cNvSpPr>
            <a:spLocks noGrp="1"/>
          </p:cNvSpPr>
          <p:nvPr>
            <p:ph type="title"/>
          </p:nvPr>
        </p:nvSpPr>
        <p:spPr/>
        <p:txBody>
          <a:bodyPr>
            <a:normAutofit/>
          </a:bodyPr>
          <a:lstStyle/>
          <a:p>
            <a:r>
              <a:rPr lang="en-US" sz="3600" dirty="0"/>
              <a:t>Chat Activity </a:t>
            </a:r>
          </a:p>
        </p:txBody>
      </p:sp>
      <p:sp>
        <p:nvSpPr>
          <p:cNvPr id="3" name="Content Placeholder 2">
            <a:extLst>
              <a:ext uri="{FF2B5EF4-FFF2-40B4-BE49-F238E27FC236}">
                <a16:creationId xmlns:a16="http://schemas.microsoft.com/office/drawing/2014/main" id="{23BE4C0D-6860-4F32-9DE8-17833D19D404}"/>
              </a:ext>
            </a:extLst>
          </p:cNvPr>
          <p:cNvSpPr>
            <a:spLocks noGrp="1"/>
          </p:cNvSpPr>
          <p:nvPr>
            <p:ph idx="1"/>
          </p:nvPr>
        </p:nvSpPr>
        <p:spPr/>
        <p:txBody>
          <a:bodyPr/>
          <a:lstStyle/>
          <a:p>
            <a:pPr marL="0" indent="0">
              <a:lnSpc>
                <a:spcPct val="100000"/>
              </a:lnSpc>
              <a:buNone/>
            </a:pPr>
            <a:r>
              <a:rPr lang="en-US" dirty="0">
                <a:solidFill>
                  <a:schemeClr val="tx1">
                    <a:lumMod val="65000"/>
                    <a:lumOff val="35000"/>
                  </a:schemeClr>
                </a:solidFill>
              </a:rPr>
              <a:t>What types of behaviors do you think support IBPS (interest-based problem solving and CDM (consensus decision making)? </a:t>
            </a:r>
          </a:p>
        </p:txBody>
      </p:sp>
      <p:pic>
        <p:nvPicPr>
          <p:cNvPr id="4" name="Picture 3">
            <a:extLst>
              <a:ext uri="{FF2B5EF4-FFF2-40B4-BE49-F238E27FC236}">
                <a16:creationId xmlns:a16="http://schemas.microsoft.com/office/drawing/2014/main" id="{C8718244-F70D-4F87-B305-775E8E23EBC7}"/>
              </a:ext>
            </a:extLst>
          </p:cNvPr>
          <p:cNvPicPr>
            <a:picLocks noChangeAspect="1"/>
          </p:cNvPicPr>
          <p:nvPr/>
        </p:nvPicPr>
        <p:blipFill>
          <a:blip r:embed="rId4"/>
          <a:stretch>
            <a:fillRect/>
          </a:stretch>
        </p:blipFill>
        <p:spPr>
          <a:xfrm>
            <a:off x="838200" y="2416900"/>
            <a:ext cx="3379839" cy="5949530"/>
          </a:xfrm>
          <a:prstGeom prst="rect">
            <a:avLst/>
          </a:prstGeom>
        </p:spPr>
      </p:pic>
    </p:spTree>
    <p:custDataLst>
      <p:tags r:id="rId1"/>
    </p:custDataLst>
    <p:extLst>
      <p:ext uri="{BB962C8B-B14F-4D97-AF65-F5344CB8AC3E}">
        <p14:creationId xmlns:p14="http://schemas.microsoft.com/office/powerpoint/2010/main" val="3158003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20712-86CA-4F76-8187-8DAFAA6850B3}"/>
              </a:ext>
            </a:extLst>
          </p:cNvPr>
          <p:cNvSpPr>
            <a:spLocks noGrp="1"/>
          </p:cNvSpPr>
          <p:nvPr>
            <p:ph type="title"/>
          </p:nvPr>
        </p:nvSpPr>
        <p:spPr/>
        <p:txBody>
          <a:bodyPr>
            <a:normAutofit/>
          </a:bodyPr>
          <a:lstStyle/>
          <a:p>
            <a:r>
              <a:rPr lang="en-US" sz="3600" dirty="0"/>
              <a:t>Chat Activity </a:t>
            </a:r>
          </a:p>
        </p:txBody>
      </p:sp>
      <p:sp>
        <p:nvSpPr>
          <p:cNvPr id="3" name="Content Placeholder 2">
            <a:extLst>
              <a:ext uri="{FF2B5EF4-FFF2-40B4-BE49-F238E27FC236}">
                <a16:creationId xmlns:a16="http://schemas.microsoft.com/office/drawing/2014/main" id="{23BE4C0D-6860-4F32-9DE8-17833D19D404}"/>
              </a:ext>
            </a:extLst>
          </p:cNvPr>
          <p:cNvSpPr>
            <a:spLocks noGrp="1"/>
          </p:cNvSpPr>
          <p:nvPr>
            <p:ph idx="1"/>
          </p:nvPr>
        </p:nvSpPr>
        <p:spPr>
          <a:xfrm>
            <a:off x="838200" y="1466335"/>
            <a:ext cx="7656871" cy="4710628"/>
          </a:xfrm>
        </p:spPr>
        <p:txBody>
          <a:bodyPr/>
          <a:lstStyle/>
          <a:p>
            <a:pPr marL="0" indent="0">
              <a:lnSpc>
                <a:spcPct val="100000"/>
              </a:lnSpc>
              <a:buNone/>
            </a:pPr>
            <a:r>
              <a:rPr lang="en-US" dirty="0">
                <a:solidFill>
                  <a:schemeClr val="tx1">
                    <a:lumMod val="65000"/>
                    <a:lumOff val="35000"/>
                  </a:schemeClr>
                </a:solidFill>
              </a:rPr>
              <a:t>What does it look like when someone is actively supporting a decision outside of the meeting? </a:t>
            </a:r>
          </a:p>
        </p:txBody>
      </p:sp>
      <p:pic>
        <p:nvPicPr>
          <p:cNvPr id="5" name="Picture 4">
            <a:extLst>
              <a:ext uri="{FF2B5EF4-FFF2-40B4-BE49-F238E27FC236}">
                <a16:creationId xmlns:a16="http://schemas.microsoft.com/office/drawing/2014/main" id="{04AEDC3B-04CA-4BCF-8935-46BADB4BC975}"/>
              </a:ext>
            </a:extLst>
          </p:cNvPr>
          <p:cNvPicPr>
            <a:picLocks noChangeAspect="1"/>
          </p:cNvPicPr>
          <p:nvPr/>
        </p:nvPicPr>
        <p:blipFill>
          <a:blip r:embed="rId4"/>
          <a:srcRect/>
          <a:stretch/>
        </p:blipFill>
        <p:spPr>
          <a:xfrm>
            <a:off x="8359903" y="1542534"/>
            <a:ext cx="3057183" cy="4985266"/>
          </a:xfrm>
          <a:prstGeom prst="rect">
            <a:avLst/>
          </a:prstGeom>
        </p:spPr>
      </p:pic>
    </p:spTree>
    <p:custDataLst>
      <p:tags r:id="rId1"/>
    </p:custDataLst>
    <p:extLst>
      <p:ext uri="{BB962C8B-B14F-4D97-AF65-F5344CB8AC3E}">
        <p14:creationId xmlns:p14="http://schemas.microsoft.com/office/powerpoint/2010/main" val="4246914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AE18D-119D-4331-AD0D-2D0D74962785}"/>
              </a:ext>
            </a:extLst>
          </p:cNvPr>
          <p:cNvSpPr>
            <a:spLocks noGrp="1"/>
          </p:cNvSpPr>
          <p:nvPr>
            <p:ph type="title"/>
          </p:nvPr>
        </p:nvSpPr>
        <p:spPr/>
        <p:txBody>
          <a:bodyPr/>
          <a:lstStyle/>
          <a:p>
            <a:r>
              <a:rPr lang="en-US" dirty="0"/>
              <a:t>IBPS Breakout Activity </a:t>
            </a:r>
          </a:p>
        </p:txBody>
      </p:sp>
      <p:sp>
        <p:nvSpPr>
          <p:cNvPr id="3" name="Content Placeholder 2">
            <a:extLst>
              <a:ext uri="{FF2B5EF4-FFF2-40B4-BE49-F238E27FC236}">
                <a16:creationId xmlns:a16="http://schemas.microsoft.com/office/drawing/2014/main" id="{58373C47-9EA4-41B9-9E92-5E5D65B0289D}"/>
              </a:ext>
            </a:extLst>
          </p:cNvPr>
          <p:cNvSpPr>
            <a:spLocks noGrp="1"/>
          </p:cNvSpPr>
          <p:nvPr>
            <p:ph idx="1"/>
          </p:nvPr>
        </p:nvSpPr>
        <p:spPr/>
        <p:txBody>
          <a:bodyPr>
            <a:noAutofit/>
          </a:bodyPr>
          <a:lstStyle/>
          <a:p>
            <a:pPr marL="0" indent="0">
              <a:buNone/>
            </a:pPr>
            <a:r>
              <a:rPr lang="en-US" b="1" dirty="0">
                <a:solidFill>
                  <a:schemeClr val="tx1">
                    <a:lumMod val="65000"/>
                    <a:lumOff val="35000"/>
                  </a:schemeClr>
                </a:solidFill>
              </a:rPr>
              <a:t>Learner instructions:</a:t>
            </a:r>
          </a:p>
          <a:p>
            <a:pPr lvl="0">
              <a:lnSpc>
                <a:spcPct val="120000"/>
              </a:lnSpc>
            </a:pPr>
            <a:r>
              <a:rPr lang="en-US" dirty="0">
                <a:solidFill>
                  <a:srgbClr val="444446"/>
                </a:solidFill>
              </a:rPr>
              <a:t>Using the problem statement provided by your facilitator, work through the remaining steps in the IBPS (interest-based problem solving) process. </a:t>
            </a:r>
          </a:p>
          <a:p>
            <a:pPr lvl="0">
              <a:lnSpc>
                <a:spcPct val="120000"/>
              </a:lnSpc>
            </a:pPr>
            <a:r>
              <a:rPr lang="en-US" dirty="0">
                <a:solidFill>
                  <a:srgbClr val="444446"/>
                </a:solidFill>
              </a:rPr>
              <a:t>Review the tips and ensure each step is completed before going to the next step. </a:t>
            </a:r>
          </a:p>
          <a:p>
            <a:pPr lvl="0">
              <a:lnSpc>
                <a:spcPct val="120000"/>
              </a:lnSpc>
            </a:pPr>
            <a:r>
              <a:rPr lang="en-US" dirty="0">
                <a:solidFill>
                  <a:srgbClr val="444446"/>
                </a:solidFill>
              </a:rPr>
              <a:t>Be prepared to discuss your responses. </a:t>
            </a:r>
          </a:p>
        </p:txBody>
      </p:sp>
      <p:sp>
        <p:nvSpPr>
          <p:cNvPr id="7" name="Rectangle 2">
            <a:extLst>
              <a:ext uri="{FF2B5EF4-FFF2-40B4-BE49-F238E27FC236}">
                <a16:creationId xmlns:a16="http://schemas.microsoft.com/office/drawing/2014/main" id="{260E3169-CC3E-4A59-961D-06D2B81CD695}"/>
              </a:ext>
            </a:extLst>
          </p:cNvPr>
          <p:cNvSpPr>
            <a:spLocks noChangeArrowheads="1"/>
          </p:cNvSpPr>
          <p:nvPr/>
        </p:nvSpPr>
        <p:spPr bwMode="auto">
          <a:xfrm>
            <a:off x="3561999" y="5748242"/>
            <a:ext cx="76947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8" name="Group 7">
            <a:extLst>
              <a:ext uri="{FF2B5EF4-FFF2-40B4-BE49-F238E27FC236}">
                <a16:creationId xmlns:a16="http://schemas.microsoft.com/office/drawing/2014/main" id="{8011E1E1-C455-46DC-8F07-D00EAA94F609}"/>
              </a:ext>
            </a:extLst>
          </p:cNvPr>
          <p:cNvGrpSpPr/>
          <p:nvPr/>
        </p:nvGrpSpPr>
        <p:grpSpPr>
          <a:xfrm>
            <a:off x="6453531" y="5503653"/>
            <a:ext cx="4900269" cy="989222"/>
            <a:chOff x="4416725" y="5503653"/>
            <a:chExt cx="4900269" cy="989222"/>
          </a:xfrm>
        </p:grpSpPr>
        <p:sp>
          <p:nvSpPr>
            <p:cNvPr id="9" name="Rectangle: Rounded Corners 8">
              <a:extLst>
                <a:ext uri="{FF2B5EF4-FFF2-40B4-BE49-F238E27FC236}">
                  <a16:creationId xmlns:a16="http://schemas.microsoft.com/office/drawing/2014/main" id="{1282A6B0-DA2F-4F5E-B296-B1B8B650399D}"/>
                </a:ext>
              </a:extLst>
            </p:cNvPr>
            <p:cNvSpPr/>
            <p:nvPr/>
          </p:nvSpPr>
          <p:spPr>
            <a:xfrm>
              <a:off x="4416725" y="5503653"/>
              <a:ext cx="4900269" cy="9892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pic>
          <p:nvPicPr>
            <p:cNvPr id="10" name="Graphic 9" descr="Stopwatch">
              <a:extLst>
                <a:ext uri="{FF2B5EF4-FFF2-40B4-BE49-F238E27FC236}">
                  <a16:creationId xmlns:a16="http://schemas.microsoft.com/office/drawing/2014/main" id="{9FFB0442-A2FE-4FD5-A916-A7E24D9E73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99626" y="5555412"/>
              <a:ext cx="914400" cy="914400"/>
            </a:xfrm>
            <a:prstGeom prst="rect">
              <a:avLst/>
            </a:prstGeom>
          </p:spPr>
        </p:pic>
        <p:sp>
          <p:nvSpPr>
            <p:cNvPr id="11" name="TextBox 10">
              <a:extLst>
                <a:ext uri="{FF2B5EF4-FFF2-40B4-BE49-F238E27FC236}">
                  <a16:creationId xmlns:a16="http://schemas.microsoft.com/office/drawing/2014/main" id="{CEB9B48E-13CC-4BDC-91B9-EA431E20CD29}"/>
                </a:ext>
              </a:extLst>
            </p:cNvPr>
            <p:cNvSpPr txBox="1"/>
            <p:nvPr/>
          </p:nvSpPr>
          <p:spPr>
            <a:xfrm>
              <a:off x="5534797" y="5676181"/>
              <a:ext cx="3557445" cy="646331"/>
            </a:xfrm>
            <a:prstGeom prst="rect">
              <a:avLst/>
            </a:prstGeom>
            <a:noFill/>
          </p:spPr>
          <p:txBody>
            <a:bodyPr wrap="square" rtlCol="0">
              <a:noAutofit/>
            </a:bodyPr>
            <a:lstStyle/>
            <a:p>
              <a:r>
                <a:rPr lang="en-US" sz="2000" dirty="0">
                  <a:solidFill>
                    <a:schemeClr val="bg1"/>
                  </a:solidFill>
                </a:rPr>
                <a:t>You have 20 minutes to complete this breakout activity.</a:t>
              </a:r>
            </a:p>
          </p:txBody>
        </p:sp>
      </p:grpSp>
    </p:spTree>
    <p:custDataLst>
      <p:tags r:id="rId1"/>
    </p:custDataLst>
    <p:extLst>
      <p:ext uri="{BB962C8B-B14F-4D97-AF65-F5344CB8AC3E}">
        <p14:creationId xmlns:p14="http://schemas.microsoft.com/office/powerpoint/2010/main" val="934221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B47B9-54FA-4FFB-90A5-9B9599C7DFA4}"/>
              </a:ext>
            </a:extLst>
          </p:cNvPr>
          <p:cNvSpPr>
            <a:spLocks noGrp="1"/>
          </p:cNvSpPr>
          <p:nvPr>
            <p:ph type="title"/>
          </p:nvPr>
        </p:nvSpPr>
        <p:spPr/>
        <p:txBody>
          <a:bodyPr/>
          <a:lstStyle/>
          <a:p>
            <a:r>
              <a:rPr lang="en-US" dirty="0"/>
              <a:t>CDM Breakout Activity</a:t>
            </a:r>
          </a:p>
        </p:txBody>
      </p:sp>
      <p:sp>
        <p:nvSpPr>
          <p:cNvPr id="3" name="Content Placeholder 2">
            <a:extLst>
              <a:ext uri="{FF2B5EF4-FFF2-40B4-BE49-F238E27FC236}">
                <a16:creationId xmlns:a16="http://schemas.microsoft.com/office/drawing/2014/main" id="{E575D2D0-3E43-40BD-AE55-D60FFD948235}"/>
              </a:ext>
            </a:extLst>
          </p:cNvPr>
          <p:cNvSpPr>
            <a:spLocks noGrp="1"/>
          </p:cNvSpPr>
          <p:nvPr>
            <p:ph idx="1"/>
          </p:nvPr>
        </p:nvSpPr>
        <p:spPr>
          <a:xfrm>
            <a:off x="838200" y="1466335"/>
            <a:ext cx="10515600" cy="3882042"/>
          </a:xfrm>
        </p:spPr>
        <p:txBody>
          <a:bodyPr>
            <a:noAutofit/>
          </a:bodyPr>
          <a:lstStyle/>
          <a:p>
            <a:pPr marL="0" indent="0">
              <a:buNone/>
            </a:pPr>
            <a:r>
              <a:rPr lang="en-US" b="1" dirty="0">
                <a:solidFill>
                  <a:schemeClr val="tx1">
                    <a:lumMod val="65000"/>
                    <a:lumOff val="35000"/>
                  </a:schemeClr>
                </a:solidFill>
              </a:rPr>
              <a:t>Learner instructions:</a:t>
            </a:r>
          </a:p>
          <a:p>
            <a:pPr marL="514350" lvl="0" indent="-514350">
              <a:buFont typeface="+mj-lt"/>
              <a:buAutoNum type="arabicPeriod"/>
            </a:pPr>
            <a:r>
              <a:rPr lang="en-US" dirty="0">
                <a:solidFill>
                  <a:schemeClr val="tx1">
                    <a:lumMod val="65000"/>
                    <a:lumOff val="35000"/>
                  </a:schemeClr>
                </a:solidFill>
              </a:rPr>
              <a:t>In your group, brainstorm and write down a list of potential answers to the assigned discussion question.</a:t>
            </a:r>
          </a:p>
          <a:p>
            <a:pPr marL="514350" lvl="0" indent="-514350">
              <a:buFont typeface="+mj-lt"/>
              <a:buAutoNum type="arabicPeriod"/>
            </a:pPr>
            <a:r>
              <a:rPr lang="en-US" dirty="0">
                <a:solidFill>
                  <a:schemeClr val="tx1">
                    <a:lumMod val="65000"/>
                    <a:lumOff val="35000"/>
                  </a:schemeClr>
                </a:solidFill>
              </a:rPr>
              <a:t>Individually identify and rank your top three choices and be prepared to explain your choices if asked.</a:t>
            </a:r>
          </a:p>
          <a:p>
            <a:pPr marL="514350" lvl="0" indent="-514350">
              <a:buFont typeface="+mj-lt"/>
              <a:buAutoNum type="arabicPeriod"/>
            </a:pPr>
            <a:r>
              <a:rPr lang="en-US" dirty="0">
                <a:solidFill>
                  <a:schemeClr val="tx1">
                    <a:lumMod val="65000"/>
                    <a:lumOff val="35000"/>
                  </a:schemeClr>
                </a:solidFill>
              </a:rPr>
              <a:t>As a group, choose and rank the group’s top 3 choices and check for consensus.</a:t>
            </a:r>
          </a:p>
          <a:p>
            <a:pPr marL="514350" lvl="0" indent="-514350">
              <a:buFont typeface="+mj-lt"/>
              <a:buAutoNum type="arabicPeriod"/>
            </a:pPr>
            <a:r>
              <a:rPr lang="en-US" dirty="0">
                <a:solidFill>
                  <a:schemeClr val="tx1">
                    <a:lumMod val="65000"/>
                    <a:lumOff val="35000"/>
                  </a:schemeClr>
                </a:solidFill>
              </a:rPr>
              <a:t>Be prepared to share your group’s top three choices.</a:t>
            </a:r>
          </a:p>
          <a:p>
            <a:pPr marL="0" indent="0">
              <a:buNone/>
            </a:pPr>
            <a:endParaRPr lang="en-US" dirty="0">
              <a:solidFill>
                <a:schemeClr val="tx1">
                  <a:lumMod val="65000"/>
                  <a:lumOff val="35000"/>
                </a:schemeClr>
              </a:solidFill>
            </a:endParaRPr>
          </a:p>
        </p:txBody>
      </p:sp>
      <p:grpSp>
        <p:nvGrpSpPr>
          <p:cNvPr id="11" name="Group 10">
            <a:extLst>
              <a:ext uri="{FF2B5EF4-FFF2-40B4-BE49-F238E27FC236}">
                <a16:creationId xmlns:a16="http://schemas.microsoft.com/office/drawing/2014/main" id="{44F83B55-5C3C-4C3F-8F97-C434E0C21573}"/>
              </a:ext>
            </a:extLst>
          </p:cNvPr>
          <p:cNvGrpSpPr/>
          <p:nvPr/>
        </p:nvGrpSpPr>
        <p:grpSpPr>
          <a:xfrm>
            <a:off x="6453531" y="5503653"/>
            <a:ext cx="4900269" cy="989222"/>
            <a:chOff x="4416725" y="5503653"/>
            <a:chExt cx="4900269" cy="989222"/>
          </a:xfrm>
        </p:grpSpPr>
        <p:sp>
          <p:nvSpPr>
            <p:cNvPr id="7" name="Rectangle: Rounded Corners 6">
              <a:extLst>
                <a:ext uri="{FF2B5EF4-FFF2-40B4-BE49-F238E27FC236}">
                  <a16:creationId xmlns:a16="http://schemas.microsoft.com/office/drawing/2014/main" id="{DA23A745-9EC0-484E-BCF4-7C7A4957C694}"/>
                </a:ext>
              </a:extLst>
            </p:cNvPr>
            <p:cNvSpPr/>
            <p:nvPr/>
          </p:nvSpPr>
          <p:spPr>
            <a:xfrm>
              <a:off x="4416725" y="5503653"/>
              <a:ext cx="4900269" cy="9892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pic>
          <p:nvPicPr>
            <p:cNvPr id="9" name="Graphic 8" descr="Stopwatch">
              <a:extLst>
                <a:ext uri="{FF2B5EF4-FFF2-40B4-BE49-F238E27FC236}">
                  <a16:creationId xmlns:a16="http://schemas.microsoft.com/office/drawing/2014/main" id="{44084905-12E9-469F-BE3B-FB0C7829A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99626" y="5555412"/>
              <a:ext cx="914400" cy="914400"/>
            </a:xfrm>
            <a:prstGeom prst="rect">
              <a:avLst/>
            </a:prstGeom>
          </p:spPr>
        </p:pic>
        <p:sp>
          <p:nvSpPr>
            <p:cNvPr id="10" name="TextBox 9">
              <a:extLst>
                <a:ext uri="{FF2B5EF4-FFF2-40B4-BE49-F238E27FC236}">
                  <a16:creationId xmlns:a16="http://schemas.microsoft.com/office/drawing/2014/main" id="{171F9FAB-09B5-4825-893B-8965030024C8}"/>
                </a:ext>
              </a:extLst>
            </p:cNvPr>
            <p:cNvSpPr txBox="1"/>
            <p:nvPr/>
          </p:nvSpPr>
          <p:spPr>
            <a:xfrm>
              <a:off x="5534797" y="5676181"/>
              <a:ext cx="3557445" cy="646331"/>
            </a:xfrm>
            <a:prstGeom prst="rect">
              <a:avLst/>
            </a:prstGeom>
            <a:noFill/>
          </p:spPr>
          <p:txBody>
            <a:bodyPr wrap="square" rtlCol="0">
              <a:noAutofit/>
            </a:bodyPr>
            <a:lstStyle/>
            <a:p>
              <a:r>
                <a:rPr lang="en-US" sz="2000" dirty="0">
                  <a:solidFill>
                    <a:schemeClr val="bg1"/>
                  </a:solidFill>
                </a:rPr>
                <a:t>You have 10 minutes to complete this breakout activity.</a:t>
              </a:r>
            </a:p>
          </p:txBody>
        </p:sp>
      </p:grpSp>
    </p:spTree>
    <p:custDataLst>
      <p:tags r:id="rId1"/>
    </p:custDataLst>
    <p:extLst>
      <p:ext uri="{BB962C8B-B14F-4D97-AF65-F5344CB8AC3E}">
        <p14:creationId xmlns:p14="http://schemas.microsoft.com/office/powerpoint/2010/main" val="2415276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7DF27B-1B99-4554-94D3-2606731136D4}"/>
              </a:ext>
            </a:extLst>
          </p:cNvPr>
          <p:cNvSpPr>
            <a:spLocks noGrp="1"/>
          </p:cNvSpPr>
          <p:nvPr>
            <p:ph type="title"/>
          </p:nvPr>
        </p:nvSpPr>
        <p:spPr/>
        <p:txBody>
          <a:bodyPr/>
          <a:lstStyle/>
          <a:p>
            <a:r>
              <a:rPr lang="en-US" dirty="0"/>
              <a:t>Resources</a:t>
            </a:r>
          </a:p>
        </p:txBody>
      </p:sp>
      <p:sp>
        <p:nvSpPr>
          <p:cNvPr id="4" name="Footer Placeholder 3">
            <a:extLst>
              <a:ext uri="{FF2B5EF4-FFF2-40B4-BE49-F238E27FC236}">
                <a16:creationId xmlns:a16="http://schemas.microsoft.com/office/drawing/2014/main" id="{D0976662-25BF-4D4A-BEAF-A3812728A626}"/>
              </a:ext>
            </a:extLst>
          </p:cNvPr>
          <p:cNvSpPr>
            <a:spLocks noGrp="1"/>
          </p:cNvSpPr>
          <p:nvPr>
            <p:ph type="ftr" sz="quarter" idx="11"/>
          </p:nvPr>
        </p:nvSpPr>
        <p:spPr/>
        <p:txBody>
          <a:bodyPr/>
          <a:lstStyle/>
          <a:p>
            <a:r>
              <a:rPr lang="en-US" dirty="0"/>
              <a:t>Visit </a:t>
            </a:r>
            <a:r>
              <a:rPr lang="en-US" dirty="0" err="1"/>
              <a:t>LMPartnership.org</a:t>
            </a:r>
            <a:endParaRPr lang="en-US" dirty="0"/>
          </a:p>
        </p:txBody>
      </p:sp>
      <p:sp>
        <p:nvSpPr>
          <p:cNvPr id="5" name="Slide Number Placeholder 4">
            <a:extLst>
              <a:ext uri="{FF2B5EF4-FFF2-40B4-BE49-F238E27FC236}">
                <a16:creationId xmlns:a16="http://schemas.microsoft.com/office/drawing/2014/main" id="{87354767-BF46-E844-8834-C4E048C1F323}"/>
              </a:ext>
            </a:extLst>
          </p:cNvPr>
          <p:cNvSpPr>
            <a:spLocks noGrp="1"/>
          </p:cNvSpPr>
          <p:nvPr>
            <p:ph type="sldNum" sz="quarter" idx="12"/>
          </p:nvPr>
        </p:nvSpPr>
        <p:spPr/>
        <p:txBody>
          <a:bodyPr/>
          <a:lstStyle/>
          <a:p>
            <a:fld id="{4AD1602E-4448-3443-8773-386E038178AE}" type="slidenum">
              <a:rPr lang="en-US" smtClean="0"/>
              <a:t>16</a:t>
            </a:fld>
            <a:endParaRPr lang="en-US"/>
          </a:p>
        </p:txBody>
      </p:sp>
      <p:sp>
        <p:nvSpPr>
          <p:cNvPr id="3" name="Text Placeholder 2">
            <a:extLst>
              <a:ext uri="{FF2B5EF4-FFF2-40B4-BE49-F238E27FC236}">
                <a16:creationId xmlns:a16="http://schemas.microsoft.com/office/drawing/2014/main" id="{F5D3E45B-CB2A-4F0C-A81C-9E2405CAF2BE}"/>
              </a:ext>
            </a:extLst>
          </p:cNvPr>
          <p:cNvSpPr>
            <a:spLocks noGrp="1"/>
          </p:cNvSpPr>
          <p:nvPr>
            <p:ph type="body" idx="1"/>
          </p:nvPr>
        </p:nvSpPr>
        <p:spPr/>
        <p:txBody>
          <a:bodyPr/>
          <a:lstStyle/>
          <a:p>
            <a:endParaRPr lang="en-US"/>
          </a:p>
        </p:txBody>
      </p:sp>
    </p:spTree>
    <p:custDataLst>
      <p:tags r:id="rId1"/>
    </p:custDataLst>
    <p:extLst>
      <p:ext uri="{BB962C8B-B14F-4D97-AF65-F5344CB8AC3E}">
        <p14:creationId xmlns:p14="http://schemas.microsoft.com/office/powerpoint/2010/main" val="2605177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FAAEC-22EF-E44B-BA28-FB8073F6FF90}"/>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97EE4F26-DF45-4E42-8711-E999B3DBD057}"/>
              </a:ext>
            </a:extLst>
          </p:cNvPr>
          <p:cNvSpPr>
            <a:spLocks noGrp="1"/>
          </p:cNvSpPr>
          <p:nvPr>
            <p:ph idx="1"/>
          </p:nvPr>
        </p:nvSpPr>
        <p:spPr/>
        <p:txBody>
          <a:bodyPr/>
          <a:lstStyle/>
          <a:p>
            <a:pPr marL="0" indent="0">
              <a:buNone/>
            </a:pPr>
            <a:r>
              <a:rPr lang="en-US" b="1" dirty="0"/>
              <a:t>Job aids</a:t>
            </a:r>
          </a:p>
          <a:p>
            <a:r>
              <a:rPr lang="en-US" dirty="0">
                <a:hlinkClick r:id="rId4"/>
              </a:rPr>
              <a:t>Consensus Decision Making and Interest-Based Problem Solving</a:t>
            </a:r>
            <a:endParaRPr lang="en-US" dirty="0"/>
          </a:p>
          <a:p>
            <a:endParaRPr lang="en-US" dirty="0"/>
          </a:p>
          <a:p>
            <a:pPr marL="0" indent="0">
              <a:buNone/>
            </a:pPr>
            <a:r>
              <a:rPr lang="en-US" b="1" dirty="0"/>
              <a:t>Courses</a:t>
            </a:r>
            <a:endParaRPr lang="en-US" b="1" dirty="0">
              <a:hlinkClick r:id="rId5"/>
            </a:endParaRPr>
          </a:p>
          <a:p>
            <a:r>
              <a:rPr lang="en-US" dirty="0">
                <a:hlinkClick r:id="rId5"/>
              </a:rPr>
              <a:t>Interest-Based Problem Solving</a:t>
            </a:r>
            <a:endParaRPr lang="en-US" dirty="0"/>
          </a:p>
          <a:p>
            <a:r>
              <a:rPr lang="en-US" dirty="0">
                <a:hlinkClick r:id="rId6"/>
              </a:rPr>
              <a:t>Consensus Decision Making</a:t>
            </a:r>
            <a:endParaRPr lang="en-US" dirty="0"/>
          </a:p>
        </p:txBody>
      </p:sp>
      <p:sp>
        <p:nvSpPr>
          <p:cNvPr id="4" name="Footer Placeholder 3">
            <a:extLst>
              <a:ext uri="{FF2B5EF4-FFF2-40B4-BE49-F238E27FC236}">
                <a16:creationId xmlns:a16="http://schemas.microsoft.com/office/drawing/2014/main" id="{D0976662-25BF-4D4A-BEAF-A3812728A626}"/>
              </a:ext>
            </a:extLst>
          </p:cNvPr>
          <p:cNvSpPr>
            <a:spLocks noGrp="1"/>
          </p:cNvSpPr>
          <p:nvPr>
            <p:ph type="ftr" sz="quarter" idx="11"/>
          </p:nvPr>
        </p:nvSpPr>
        <p:spPr/>
        <p:txBody>
          <a:bodyPr/>
          <a:lstStyle/>
          <a:p>
            <a:r>
              <a:rPr lang="en-US" dirty="0"/>
              <a:t>Visit </a:t>
            </a:r>
            <a:r>
              <a:rPr lang="en-US" dirty="0" err="1"/>
              <a:t>LMPartnership.org</a:t>
            </a:r>
            <a:endParaRPr lang="en-US" dirty="0"/>
          </a:p>
        </p:txBody>
      </p:sp>
      <p:sp>
        <p:nvSpPr>
          <p:cNvPr id="5" name="Slide Number Placeholder 4">
            <a:extLst>
              <a:ext uri="{FF2B5EF4-FFF2-40B4-BE49-F238E27FC236}">
                <a16:creationId xmlns:a16="http://schemas.microsoft.com/office/drawing/2014/main" id="{87354767-BF46-E844-8834-C4E048C1F323}"/>
              </a:ext>
            </a:extLst>
          </p:cNvPr>
          <p:cNvSpPr>
            <a:spLocks noGrp="1"/>
          </p:cNvSpPr>
          <p:nvPr>
            <p:ph type="sldNum" sz="quarter" idx="12"/>
          </p:nvPr>
        </p:nvSpPr>
        <p:spPr/>
        <p:txBody>
          <a:bodyPr/>
          <a:lstStyle/>
          <a:p>
            <a:fld id="{4AD1602E-4448-3443-8773-386E038178AE}" type="slidenum">
              <a:rPr lang="en-US" smtClean="0"/>
              <a:t>17</a:t>
            </a:fld>
            <a:endParaRPr lang="en-US"/>
          </a:p>
        </p:txBody>
      </p:sp>
    </p:spTree>
    <p:custDataLst>
      <p:tags r:id="rId1"/>
    </p:custDataLst>
    <p:extLst>
      <p:ext uri="{BB962C8B-B14F-4D97-AF65-F5344CB8AC3E}">
        <p14:creationId xmlns:p14="http://schemas.microsoft.com/office/powerpoint/2010/main" val="988140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7E4BB-E561-5A49-8FFC-71F5950C3249}"/>
              </a:ext>
            </a:extLst>
          </p:cNvPr>
          <p:cNvSpPr>
            <a:spLocks noGrp="1"/>
          </p:cNvSpPr>
          <p:nvPr>
            <p:ph type="ctrTitle"/>
          </p:nvPr>
        </p:nvSpPr>
        <p:spPr>
          <a:xfrm>
            <a:off x="838200" y="1589650"/>
            <a:ext cx="9144000" cy="2622060"/>
          </a:xfrm>
        </p:spPr>
        <p:txBody>
          <a:bodyPr>
            <a:normAutofit/>
          </a:bodyPr>
          <a:lstStyle/>
          <a:p>
            <a:r>
              <a:rPr lang="en-US" dirty="0"/>
              <a:t>Thank you for joining us.</a:t>
            </a:r>
            <a:r>
              <a:rPr lang="en-US" b="0" dirty="0"/>
              <a:t>​</a:t>
            </a:r>
            <a:br>
              <a:rPr lang="en-US" b="0" dirty="0"/>
            </a:br>
            <a:r>
              <a:rPr lang="en-US" b="0" dirty="0"/>
              <a:t>​</a:t>
            </a:r>
            <a:br>
              <a:rPr lang="en-US" b="0" dirty="0"/>
            </a:br>
            <a:r>
              <a:rPr lang="en-US" sz="3200" b="0" dirty="0">
                <a:latin typeface="Arial" panose="020B0604020202020204" pitchFamily="34" charset="0"/>
                <a:cs typeface="Arial" panose="020B0604020202020204" pitchFamily="34" charset="0"/>
              </a:rPr>
              <a:t>If you have any questions, please contact: ​</a:t>
            </a:r>
            <a:br>
              <a:rPr lang="en-US" sz="3200" b="0" dirty="0">
                <a:latin typeface="Arial" panose="020B0604020202020204" pitchFamily="34" charset="0"/>
                <a:cs typeface="Arial" panose="020B0604020202020204" pitchFamily="34" charset="0"/>
              </a:rPr>
            </a:br>
            <a:r>
              <a:rPr lang="en-US" sz="3200" b="0" dirty="0">
                <a:latin typeface="Arial" panose="020B0604020202020204" pitchFamily="34" charset="0"/>
                <a:cs typeface="Arial" panose="020B0604020202020204" pitchFamily="34" charset="0"/>
              </a:rPr>
              <a:t>&lt;fill in appropriate name and email address&gt;​</a:t>
            </a:r>
            <a:endParaRPr lang="en-US"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30112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7DF27B-1B99-4554-94D3-2606731136D4}"/>
              </a:ext>
            </a:extLst>
          </p:cNvPr>
          <p:cNvSpPr>
            <a:spLocks noGrp="1"/>
          </p:cNvSpPr>
          <p:nvPr>
            <p:ph type="title"/>
          </p:nvPr>
        </p:nvSpPr>
        <p:spPr/>
        <p:txBody>
          <a:bodyPr/>
          <a:lstStyle/>
          <a:p>
            <a:r>
              <a:rPr lang="en-US" dirty="0"/>
              <a:t>Appendix</a:t>
            </a:r>
          </a:p>
        </p:txBody>
      </p:sp>
      <p:sp>
        <p:nvSpPr>
          <p:cNvPr id="7" name="Text Placeholder 6">
            <a:extLst>
              <a:ext uri="{FF2B5EF4-FFF2-40B4-BE49-F238E27FC236}">
                <a16:creationId xmlns:a16="http://schemas.microsoft.com/office/drawing/2014/main" id="{9058F041-B922-4395-8952-5DBFA424A650}"/>
              </a:ext>
            </a:extLst>
          </p:cNvPr>
          <p:cNvSpPr>
            <a:spLocks noGrp="1"/>
          </p:cNvSpPr>
          <p:nvPr>
            <p:ph type="body" idx="1"/>
          </p:nvPr>
        </p:nvSpPr>
        <p:spPr/>
        <p:txBody>
          <a:bodyPr/>
          <a:lstStyle/>
          <a:p>
            <a:r>
              <a:rPr lang="en-US" dirty="0"/>
              <a:t>Polling Questions</a:t>
            </a:r>
          </a:p>
        </p:txBody>
      </p:sp>
      <p:sp>
        <p:nvSpPr>
          <p:cNvPr id="4" name="Footer Placeholder 3">
            <a:extLst>
              <a:ext uri="{FF2B5EF4-FFF2-40B4-BE49-F238E27FC236}">
                <a16:creationId xmlns:a16="http://schemas.microsoft.com/office/drawing/2014/main" id="{D0976662-25BF-4D4A-BEAF-A3812728A626}"/>
              </a:ext>
            </a:extLst>
          </p:cNvPr>
          <p:cNvSpPr>
            <a:spLocks noGrp="1"/>
          </p:cNvSpPr>
          <p:nvPr>
            <p:ph type="ftr" sz="quarter" idx="11"/>
          </p:nvPr>
        </p:nvSpPr>
        <p:spPr/>
        <p:txBody>
          <a:bodyPr/>
          <a:lstStyle/>
          <a:p>
            <a:r>
              <a:rPr lang="en-US" dirty="0"/>
              <a:t>Visit </a:t>
            </a:r>
            <a:r>
              <a:rPr lang="en-US" dirty="0" err="1"/>
              <a:t>LMPartnership.org</a:t>
            </a:r>
            <a:endParaRPr lang="en-US" dirty="0"/>
          </a:p>
        </p:txBody>
      </p:sp>
      <p:sp>
        <p:nvSpPr>
          <p:cNvPr id="5" name="Slide Number Placeholder 4">
            <a:extLst>
              <a:ext uri="{FF2B5EF4-FFF2-40B4-BE49-F238E27FC236}">
                <a16:creationId xmlns:a16="http://schemas.microsoft.com/office/drawing/2014/main" id="{87354767-BF46-E844-8834-C4E048C1F323}"/>
              </a:ext>
            </a:extLst>
          </p:cNvPr>
          <p:cNvSpPr>
            <a:spLocks noGrp="1"/>
          </p:cNvSpPr>
          <p:nvPr>
            <p:ph type="sldNum" sz="quarter" idx="12"/>
          </p:nvPr>
        </p:nvSpPr>
        <p:spPr/>
        <p:txBody>
          <a:bodyPr/>
          <a:lstStyle/>
          <a:p>
            <a:fld id="{4AD1602E-4448-3443-8773-386E038178AE}" type="slidenum">
              <a:rPr lang="en-US" smtClean="0"/>
              <a:t>19</a:t>
            </a:fld>
            <a:endParaRPr lang="en-US"/>
          </a:p>
        </p:txBody>
      </p:sp>
    </p:spTree>
    <p:custDataLst>
      <p:tags r:id="rId1"/>
    </p:custDataLst>
    <p:extLst>
      <p:ext uri="{BB962C8B-B14F-4D97-AF65-F5344CB8AC3E}">
        <p14:creationId xmlns:p14="http://schemas.microsoft.com/office/powerpoint/2010/main" val="3534902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FAAEC-22EF-E44B-BA28-FB8073F6FF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EE4F26-DF45-4E42-8711-E999B3DBD057}"/>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D0976662-25BF-4D4A-BEAF-A3812728A626}"/>
              </a:ext>
            </a:extLst>
          </p:cNvPr>
          <p:cNvSpPr>
            <a:spLocks noGrp="1"/>
          </p:cNvSpPr>
          <p:nvPr>
            <p:ph type="ftr" sz="quarter" idx="11"/>
          </p:nvPr>
        </p:nvSpPr>
        <p:spPr/>
        <p:txBody>
          <a:bodyPr/>
          <a:lstStyle/>
          <a:p>
            <a:r>
              <a:rPr lang="en-US" dirty="0"/>
              <a:t>Visit </a:t>
            </a:r>
            <a:r>
              <a:rPr lang="en-US" dirty="0" err="1"/>
              <a:t>LMPartnership.org</a:t>
            </a:r>
            <a:endParaRPr lang="en-US" dirty="0"/>
          </a:p>
        </p:txBody>
      </p:sp>
      <p:sp>
        <p:nvSpPr>
          <p:cNvPr id="5" name="Slide Number Placeholder 4">
            <a:extLst>
              <a:ext uri="{FF2B5EF4-FFF2-40B4-BE49-F238E27FC236}">
                <a16:creationId xmlns:a16="http://schemas.microsoft.com/office/drawing/2014/main" id="{87354767-BF46-E844-8834-C4E048C1F323}"/>
              </a:ext>
            </a:extLst>
          </p:cNvPr>
          <p:cNvSpPr>
            <a:spLocks noGrp="1"/>
          </p:cNvSpPr>
          <p:nvPr>
            <p:ph type="sldNum" sz="quarter" idx="12"/>
          </p:nvPr>
        </p:nvSpPr>
        <p:spPr/>
        <p:txBody>
          <a:bodyPr/>
          <a:lstStyle/>
          <a:p>
            <a:fld id="{4AD1602E-4448-3443-8773-386E038178AE}" type="slidenum">
              <a:rPr lang="en-US" smtClean="0"/>
              <a:t>2</a:t>
            </a:fld>
            <a:endParaRPr lang="en-US"/>
          </a:p>
        </p:txBody>
      </p:sp>
    </p:spTree>
    <p:custDataLst>
      <p:tags r:id="rId1"/>
    </p:custDataLst>
    <p:extLst>
      <p:ext uri="{BB962C8B-B14F-4D97-AF65-F5344CB8AC3E}">
        <p14:creationId xmlns:p14="http://schemas.microsoft.com/office/powerpoint/2010/main" val="318801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055AE-7F02-488B-B908-F10774781A93}"/>
              </a:ext>
            </a:extLst>
          </p:cNvPr>
          <p:cNvSpPr>
            <a:spLocks noGrp="1"/>
          </p:cNvSpPr>
          <p:nvPr>
            <p:ph type="title"/>
          </p:nvPr>
        </p:nvSpPr>
        <p:spPr/>
        <p:txBody>
          <a:bodyPr>
            <a:normAutofit/>
          </a:bodyPr>
          <a:lstStyle/>
          <a:p>
            <a:r>
              <a:rPr lang="en-US" sz="3600" dirty="0"/>
              <a:t>Poll Question </a:t>
            </a:r>
          </a:p>
        </p:txBody>
      </p:sp>
      <p:sp>
        <p:nvSpPr>
          <p:cNvPr id="3" name="Content Placeholder 2">
            <a:extLst>
              <a:ext uri="{FF2B5EF4-FFF2-40B4-BE49-F238E27FC236}">
                <a16:creationId xmlns:a16="http://schemas.microsoft.com/office/drawing/2014/main" id="{94EC2865-6CB3-4DF4-B1AB-72D00A8764D1}"/>
              </a:ext>
            </a:extLst>
          </p:cNvPr>
          <p:cNvSpPr>
            <a:spLocks noGrp="1"/>
          </p:cNvSpPr>
          <p:nvPr>
            <p:ph idx="1"/>
          </p:nvPr>
        </p:nvSpPr>
        <p:spPr/>
        <p:txBody>
          <a:bodyPr/>
          <a:lstStyle/>
          <a:p>
            <a:pPr marL="0" indent="0" fontAlgn="base">
              <a:lnSpc>
                <a:spcPct val="100000"/>
              </a:lnSpc>
              <a:buNone/>
            </a:pPr>
            <a:r>
              <a:rPr lang="en-US" dirty="0">
                <a:solidFill>
                  <a:schemeClr val="tx1">
                    <a:lumMod val="65000"/>
                    <a:lumOff val="35000"/>
                  </a:schemeClr>
                </a:solidFill>
              </a:rPr>
              <a:t>What does IBPS stand for?</a:t>
            </a:r>
          </a:p>
          <a:p>
            <a:pPr marL="0" indent="0" fontAlgn="base">
              <a:buNone/>
            </a:pPr>
            <a:endParaRPr lang="en-US" dirty="0"/>
          </a:p>
          <a:p>
            <a:pPr marL="514350" lvl="1" indent="-514350" fontAlgn="base">
              <a:lnSpc>
                <a:spcPct val="100000"/>
              </a:lnSpc>
              <a:spcBef>
                <a:spcPts val="1000"/>
              </a:spcBef>
              <a:buFont typeface="+mj-lt"/>
              <a:buAutoNum type="alphaLcParenR"/>
            </a:pPr>
            <a:r>
              <a:rPr lang="en-US" dirty="0">
                <a:solidFill>
                  <a:schemeClr val="tx1">
                    <a:lumMod val="65000"/>
                    <a:lumOff val="35000"/>
                  </a:schemeClr>
                </a:solidFill>
              </a:rPr>
              <a:t>Interest-based problem solving</a:t>
            </a:r>
          </a:p>
          <a:p>
            <a:pPr marL="514350" lvl="1" indent="-514350" fontAlgn="base">
              <a:lnSpc>
                <a:spcPct val="100000"/>
              </a:lnSpc>
              <a:spcBef>
                <a:spcPts val="1000"/>
              </a:spcBef>
              <a:buFont typeface="+mj-lt"/>
              <a:buAutoNum type="alphaLcParenR"/>
            </a:pPr>
            <a:r>
              <a:rPr lang="en-US" dirty="0">
                <a:solidFill>
                  <a:schemeClr val="tx1">
                    <a:lumMod val="65000"/>
                    <a:lumOff val="35000"/>
                  </a:schemeClr>
                </a:solidFill>
              </a:rPr>
              <a:t>Intuition-based process solutioning</a:t>
            </a:r>
          </a:p>
          <a:p>
            <a:pPr marL="514350" lvl="1" indent="-514350" fontAlgn="base">
              <a:lnSpc>
                <a:spcPct val="100000"/>
              </a:lnSpc>
              <a:spcBef>
                <a:spcPts val="1000"/>
              </a:spcBef>
              <a:buFont typeface="+mj-lt"/>
              <a:buAutoNum type="alphaLcParenR"/>
            </a:pPr>
            <a:r>
              <a:rPr lang="en-US" dirty="0">
                <a:solidFill>
                  <a:schemeClr val="tx1">
                    <a:lumMod val="65000"/>
                    <a:lumOff val="35000"/>
                  </a:schemeClr>
                </a:solidFill>
              </a:rPr>
              <a:t>International bargaining problem solving</a:t>
            </a:r>
          </a:p>
          <a:p>
            <a:pPr marL="514350" lvl="1" indent="-514350" fontAlgn="base">
              <a:lnSpc>
                <a:spcPct val="100000"/>
              </a:lnSpc>
              <a:spcBef>
                <a:spcPts val="1000"/>
              </a:spcBef>
              <a:buFont typeface="+mj-lt"/>
              <a:buAutoNum type="alphaLcParenR"/>
            </a:pPr>
            <a:r>
              <a:rPr lang="en-US" dirty="0">
                <a:solidFill>
                  <a:schemeClr val="tx1">
                    <a:lumMod val="65000"/>
                    <a:lumOff val="35000"/>
                  </a:schemeClr>
                </a:solidFill>
              </a:rPr>
              <a:t>Interest bargaining process steps</a:t>
            </a:r>
          </a:p>
          <a:p>
            <a:endParaRPr lang="en-US" dirty="0"/>
          </a:p>
        </p:txBody>
      </p:sp>
      <p:pic>
        <p:nvPicPr>
          <p:cNvPr id="5" name="Picture 4">
            <a:extLst>
              <a:ext uri="{FF2B5EF4-FFF2-40B4-BE49-F238E27FC236}">
                <a16:creationId xmlns:a16="http://schemas.microsoft.com/office/drawing/2014/main" id="{7B46F48D-033B-45CC-B353-941BD1197ED6}"/>
              </a:ext>
            </a:extLst>
          </p:cNvPr>
          <p:cNvPicPr>
            <a:picLocks noChangeAspect="1"/>
          </p:cNvPicPr>
          <p:nvPr/>
        </p:nvPicPr>
        <p:blipFill>
          <a:blip r:embed="rId4"/>
          <a:srcRect/>
          <a:stretch/>
        </p:blipFill>
        <p:spPr>
          <a:xfrm>
            <a:off x="7440931" y="1281906"/>
            <a:ext cx="4644390" cy="6233912"/>
          </a:xfrm>
          <a:prstGeom prst="rect">
            <a:avLst/>
          </a:prstGeom>
        </p:spPr>
      </p:pic>
    </p:spTree>
    <p:custDataLst>
      <p:tags r:id="rId1"/>
    </p:custDataLst>
    <p:extLst>
      <p:ext uri="{BB962C8B-B14F-4D97-AF65-F5344CB8AC3E}">
        <p14:creationId xmlns:p14="http://schemas.microsoft.com/office/powerpoint/2010/main" val="3205208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8318A-5259-4F40-96AE-3B28C66E8FEE}"/>
              </a:ext>
            </a:extLst>
          </p:cNvPr>
          <p:cNvSpPr>
            <a:spLocks noGrp="1"/>
          </p:cNvSpPr>
          <p:nvPr>
            <p:ph type="title"/>
          </p:nvPr>
        </p:nvSpPr>
        <p:spPr>
          <a:xfrm>
            <a:off x="838200" y="18255"/>
            <a:ext cx="10515600" cy="1325563"/>
          </a:xfrm>
        </p:spPr>
        <p:txBody>
          <a:bodyPr>
            <a:normAutofit fontScale="90000"/>
          </a:bodyPr>
          <a:lstStyle/>
          <a:p>
            <a:br>
              <a:rPr lang="en-US" dirty="0"/>
            </a:br>
            <a:br>
              <a:rPr lang="en-US" dirty="0"/>
            </a:br>
            <a:r>
              <a:rPr lang="en-US" dirty="0"/>
              <a:t>Poll Question</a:t>
            </a:r>
            <a:br>
              <a:rPr lang="en-US" dirty="0"/>
            </a:br>
            <a:r>
              <a:rPr lang="en-US" dirty="0"/>
              <a:t> </a:t>
            </a:r>
          </a:p>
        </p:txBody>
      </p:sp>
      <p:sp>
        <p:nvSpPr>
          <p:cNvPr id="3" name="Content Placeholder 2">
            <a:extLst>
              <a:ext uri="{FF2B5EF4-FFF2-40B4-BE49-F238E27FC236}">
                <a16:creationId xmlns:a16="http://schemas.microsoft.com/office/drawing/2014/main" id="{9091BD96-FD5A-4AE2-A4B6-B93A116F5696}"/>
              </a:ext>
            </a:extLst>
          </p:cNvPr>
          <p:cNvSpPr>
            <a:spLocks noGrp="1"/>
          </p:cNvSpPr>
          <p:nvPr>
            <p:ph idx="1"/>
          </p:nvPr>
        </p:nvSpPr>
        <p:spPr/>
        <p:txBody>
          <a:bodyPr>
            <a:normAutofit/>
          </a:bodyPr>
          <a:lstStyle/>
          <a:p>
            <a:pPr marL="0" indent="0" fontAlgn="base">
              <a:lnSpc>
                <a:spcPct val="100000"/>
              </a:lnSpc>
              <a:buNone/>
            </a:pPr>
            <a:r>
              <a:rPr lang="en-US" dirty="0">
                <a:solidFill>
                  <a:schemeClr val="tx1">
                    <a:lumMod val="65000"/>
                    <a:lumOff val="35000"/>
                  </a:schemeClr>
                </a:solidFill>
              </a:rPr>
              <a:t>What are the steps of IBPS in the correct order?</a:t>
            </a:r>
          </a:p>
          <a:p>
            <a:pPr marL="0" indent="0" fontAlgn="base">
              <a:lnSpc>
                <a:spcPct val="100000"/>
              </a:lnSpc>
              <a:buNone/>
            </a:pPr>
            <a:endParaRPr lang="en-US" dirty="0">
              <a:solidFill>
                <a:schemeClr val="tx1">
                  <a:lumMod val="65000"/>
                  <a:lumOff val="35000"/>
                </a:schemeClr>
              </a:solidFill>
            </a:endParaRPr>
          </a:p>
          <a:p>
            <a:pPr marL="514350" lvl="1" indent="-514350" fontAlgn="base">
              <a:lnSpc>
                <a:spcPct val="100000"/>
              </a:lnSpc>
              <a:spcBef>
                <a:spcPts val="1000"/>
              </a:spcBef>
              <a:buFont typeface="+mj-lt"/>
              <a:buAutoNum type="alphaLcParenR"/>
            </a:pPr>
            <a:r>
              <a:rPr lang="en-US" dirty="0">
                <a:solidFill>
                  <a:schemeClr val="tx1">
                    <a:lumMod val="65000"/>
                    <a:lumOff val="35000"/>
                  </a:schemeClr>
                </a:solidFill>
              </a:rPr>
              <a:t>Determine interests &gt; Define the problem &gt; Develop options &gt; Select a solution</a:t>
            </a:r>
          </a:p>
          <a:p>
            <a:pPr marL="514350" lvl="1" indent="-514350" fontAlgn="base">
              <a:lnSpc>
                <a:spcPct val="100000"/>
              </a:lnSpc>
              <a:spcBef>
                <a:spcPts val="1000"/>
              </a:spcBef>
              <a:buFont typeface="+mj-lt"/>
              <a:buAutoNum type="alphaLcParenR"/>
            </a:pPr>
            <a:r>
              <a:rPr lang="en-US" dirty="0">
                <a:solidFill>
                  <a:schemeClr val="tx1">
                    <a:lumMod val="65000"/>
                    <a:lumOff val="35000"/>
                  </a:schemeClr>
                </a:solidFill>
              </a:rPr>
              <a:t>Define the problem &gt; Develop options &gt; Determine interests &gt; Select a solution</a:t>
            </a:r>
          </a:p>
          <a:p>
            <a:pPr marL="514350" lvl="1" indent="-514350" fontAlgn="base">
              <a:lnSpc>
                <a:spcPct val="100000"/>
              </a:lnSpc>
              <a:spcBef>
                <a:spcPts val="1000"/>
              </a:spcBef>
              <a:buFont typeface="+mj-lt"/>
              <a:buAutoNum type="alphaLcParenR"/>
            </a:pPr>
            <a:r>
              <a:rPr lang="en-US" dirty="0">
                <a:solidFill>
                  <a:schemeClr val="tx1">
                    <a:lumMod val="65000"/>
                    <a:lumOff val="35000"/>
                  </a:schemeClr>
                </a:solidFill>
              </a:rPr>
              <a:t>Define the problem &gt; Determine interests &gt; Develop options &gt; Select a solution</a:t>
            </a:r>
          </a:p>
          <a:p>
            <a:pPr marL="514350" lvl="1" indent="-514350" fontAlgn="base">
              <a:lnSpc>
                <a:spcPct val="100000"/>
              </a:lnSpc>
              <a:spcBef>
                <a:spcPts val="1000"/>
              </a:spcBef>
              <a:buFont typeface="+mj-lt"/>
              <a:buAutoNum type="alphaLcParenR"/>
            </a:pPr>
            <a:r>
              <a:rPr lang="en-US" dirty="0">
                <a:solidFill>
                  <a:schemeClr val="tx1">
                    <a:lumMod val="65000"/>
                    <a:lumOff val="35000"/>
                  </a:schemeClr>
                </a:solidFill>
              </a:rPr>
              <a:t>Define the problem &gt; Develop options &gt; Select a Solution </a:t>
            </a:r>
          </a:p>
        </p:txBody>
      </p:sp>
      <p:sp>
        <p:nvSpPr>
          <p:cNvPr id="12" name="Text Box 11">
            <a:extLst>
              <a:ext uri="{FF2B5EF4-FFF2-40B4-BE49-F238E27FC236}">
                <a16:creationId xmlns:a16="http://schemas.microsoft.com/office/drawing/2014/main" id="{E7C5999A-B6B0-4AD4-AD03-62991D19D2B7}"/>
              </a:ext>
            </a:extLst>
          </p:cNvPr>
          <p:cNvSpPr txBox="1">
            <a:spLocks noChangeArrowheads="1"/>
          </p:cNvSpPr>
          <p:nvPr/>
        </p:nvSpPr>
        <p:spPr bwMode="auto">
          <a:xfrm>
            <a:off x="4019550" y="8470900"/>
            <a:ext cx="375285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endParaRPr lang="en-US"/>
          </a:p>
        </p:txBody>
      </p:sp>
      <p:sp>
        <p:nvSpPr>
          <p:cNvPr id="14" name="Rectangle 14">
            <a:extLst>
              <a:ext uri="{FF2B5EF4-FFF2-40B4-BE49-F238E27FC236}">
                <a16:creationId xmlns:a16="http://schemas.microsoft.com/office/drawing/2014/main" id="{7DA34510-A047-4921-8D55-BF8E2CBFD46D}"/>
              </a:ext>
            </a:extLst>
          </p:cNvPr>
          <p:cNvSpPr>
            <a:spLocks noChangeArrowheads="1"/>
          </p:cNvSpPr>
          <p:nvPr/>
        </p:nvSpPr>
        <p:spPr bwMode="auto">
          <a:xfrm>
            <a:off x="1189038" y="4953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Tree>
    <p:custDataLst>
      <p:tags r:id="rId1"/>
    </p:custDataLst>
    <p:extLst>
      <p:ext uri="{BB962C8B-B14F-4D97-AF65-F5344CB8AC3E}">
        <p14:creationId xmlns:p14="http://schemas.microsoft.com/office/powerpoint/2010/main" val="1297541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CDB068-8EB9-48E5-85D0-CB28C4B7AE26}"/>
              </a:ext>
            </a:extLst>
          </p:cNvPr>
          <p:cNvPicPr>
            <a:picLocks noChangeAspect="1"/>
          </p:cNvPicPr>
          <p:nvPr/>
        </p:nvPicPr>
        <p:blipFill>
          <a:blip r:embed="rId4"/>
          <a:stretch>
            <a:fillRect/>
          </a:stretch>
        </p:blipFill>
        <p:spPr>
          <a:xfrm>
            <a:off x="9774813" y="1911700"/>
            <a:ext cx="1972527" cy="5942392"/>
          </a:xfrm>
          <a:prstGeom prst="rect">
            <a:avLst/>
          </a:prstGeom>
        </p:spPr>
      </p:pic>
      <p:sp>
        <p:nvSpPr>
          <p:cNvPr id="2" name="Title 1">
            <a:extLst>
              <a:ext uri="{FF2B5EF4-FFF2-40B4-BE49-F238E27FC236}">
                <a16:creationId xmlns:a16="http://schemas.microsoft.com/office/drawing/2014/main" id="{9018318A-5259-4F40-96AE-3B28C66E8FEE}"/>
              </a:ext>
            </a:extLst>
          </p:cNvPr>
          <p:cNvSpPr>
            <a:spLocks noGrp="1"/>
          </p:cNvSpPr>
          <p:nvPr>
            <p:ph type="title"/>
          </p:nvPr>
        </p:nvSpPr>
        <p:spPr/>
        <p:txBody>
          <a:bodyPr>
            <a:normAutofit fontScale="90000"/>
          </a:bodyPr>
          <a:lstStyle/>
          <a:p>
            <a:br>
              <a:rPr lang="en-US" dirty="0"/>
            </a:br>
            <a:br>
              <a:rPr lang="en-US" dirty="0"/>
            </a:br>
            <a:r>
              <a:rPr lang="en-US" sz="4000" dirty="0"/>
              <a:t>Poll Question</a:t>
            </a:r>
            <a:br>
              <a:rPr lang="en-US" dirty="0"/>
            </a:br>
            <a:r>
              <a:rPr lang="en-US" dirty="0"/>
              <a:t> </a:t>
            </a:r>
          </a:p>
        </p:txBody>
      </p:sp>
      <p:sp>
        <p:nvSpPr>
          <p:cNvPr id="3" name="Content Placeholder 2">
            <a:extLst>
              <a:ext uri="{FF2B5EF4-FFF2-40B4-BE49-F238E27FC236}">
                <a16:creationId xmlns:a16="http://schemas.microsoft.com/office/drawing/2014/main" id="{9091BD96-FD5A-4AE2-A4B6-B93A116F5696}"/>
              </a:ext>
            </a:extLst>
          </p:cNvPr>
          <p:cNvSpPr>
            <a:spLocks noGrp="1"/>
          </p:cNvSpPr>
          <p:nvPr>
            <p:ph idx="1"/>
          </p:nvPr>
        </p:nvSpPr>
        <p:spPr/>
        <p:txBody>
          <a:bodyPr/>
          <a:lstStyle/>
          <a:p>
            <a:pPr marL="0" indent="0" fontAlgn="base">
              <a:lnSpc>
                <a:spcPct val="100000"/>
              </a:lnSpc>
              <a:buNone/>
            </a:pPr>
            <a:r>
              <a:rPr lang="en-US" dirty="0">
                <a:solidFill>
                  <a:schemeClr val="tx1">
                    <a:lumMod val="65000"/>
                    <a:lumOff val="35000"/>
                  </a:schemeClr>
                </a:solidFill>
              </a:rPr>
              <a:t>Which of the following statements are true? (Select all that apply)</a:t>
            </a:r>
          </a:p>
          <a:p>
            <a:pPr marL="0" indent="0" fontAlgn="base">
              <a:lnSpc>
                <a:spcPct val="100000"/>
              </a:lnSpc>
              <a:buNone/>
            </a:pPr>
            <a:endParaRPr lang="en-US" dirty="0">
              <a:solidFill>
                <a:schemeClr val="tx1">
                  <a:lumMod val="65000"/>
                  <a:lumOff val="35000"/>
                </a:schemeClr>
              </a:solidFill>
            </a:endParaRPr>
          </a:p>
          <a:p>
            <a:pPr marL="514350" lvl="1" indent="-514350" fontAlgn="base">
              <a:lnSpc>
                <a:spcPct val="100000"/>
              </a:lnSpc>
              <a:spcBef>
                <a:spcPts val="1000"/>
              </a:spcBef>
              <a:buFont typeface="+mj-lt"/>
              <a:buAutoNum type="alphaLcParenR"/>
            </a:pPr>
            <a:r>
              <a:rPr lang="en-US" dirty="0">
                <a:solidFill>
                  <a:schemeClr val="tx1">
                    <a:lumMod val="65000"/>
                    <a:lumOff val="35000"/>
                  </a:schemeClr>
                </a:solidFill>
              </a:rPr>
              <a:t>IBPS starts with a solution the majority votes on.</a:t>
            </a:r>
          </a:p>
          <a:p>
            <a:pPr marL="514350" lvl="1" indent="-514350" fontAlgn="base">
              <a:lnSpc>
                <a:spcPct val="100000"/>
              </a:lnSpc>
              <a:spcBef>
                <a:spcPts val="1000"/>
              </a:spcBef>
              <a:buFont typeface="+mj-lt"/>
              <a:buAutoNum type="alphaLcParenR"/>
            </a:pPr>
            <a:r>
              <a:rPr lang="en-US" dirty="0">
                <a:solidFill>
                  <a:schemeClr val="tx1">
                    <a:lumMod val="65000"/>
                    <a:lumOff val="35000"/>
                  </a:schemeClr>
                </a:solidFill>
              </a:rPr>
              <a:t>In IBPS, everyone’s contribution is valued.</a:t>
            </a:r>
          </a:p>
          <a:p>
            <a:pPr marL="514350" lvl="1" indent="-514350" fontAlgn="base">
              <a:lnSpc>
                <a:spcPct val="100000"/>
              </a:lnSpc>
              <a:spcBef>
                <a:spcPts val="1000"/>
              </a:spcBef>
              <a:buFont typeface="+mj-lt"/>
              <a:buAutoNum type="alphaLcParenR"/>
            </a:pPr>
            <a:r>
              <a:rPr lang="en-US" dirty="0">
                <a:solidFill>
                  <a:schemeClr val="tx1">
                    <a:lumMod val="65000"/>
                    <a:lumOff val="35000"/>
                  </a:schemeClr>
                </a:solidFill>
              </a:rPr>
              <a:t>In IBPS, multiple solutions and creativity are encouraged.</a:t>
            </a:r>
          </a:p>
          <a:p>
            <a:pPr marL="514350" lvl="1" indent="-514350" fontAlgn="base">
              <a:lnSpc>
                <a:spcPct val="100000"/>
              </a:lnSpc>
              <a:spcBef>
                <a:spcPts val="1000"/>
              </a:spcBef>
              <a:buFont typeface="+mj-lt"/>
              <a:buAutoNum type="alphaLcParenR"/>
            </a:pPr>
            <a:r>
              <a:rPr lang="en-US" dirty="0">
                <a:solidFill>
                  <a:schemeClr val="tx1">
                    <a:lumMod val="65000"/>
                    <a:lumOff val="35000"/>
                  </a:schemeClr>
                </a:solidFill>
              </a:rPr>
              <a:t>IBPS is often paired with consensus decision making.</a:t>
            </a:r>
          </a:p>
          <a:p>
            <a:endParaRPr lang="en-US" dirty="0"/>
          </a:p>
        </p:txBody>
      </p:sp>
      <p:sp>
        <p:nvSpPr>
          <p:cNvPr id="12" name="Text Box 11">
            <a:extLst>
              <a:ext uri="{FF2B5EF4-FFF2-40B4-BE49-F238E27FC236}">
                <a16:creationId xmlns:a16="http://schemas.microsoft.com/office/drawing/2014/main" id="{E7C5999A-B6B0-4AD4-AD03-62991D19D2B7}"/>
              </a:ext>
            </a:extLst>
          </p:cNvPr>
          <p:cNvSpPr txBox="1">
            <a:spLocks noChangeArrowheads="1"/>
          </p:cNvSpPr>
          <p:nvPr/>
        </p:nvSpPr>
        <p:spPr bwMode="auto">
          <a:xfrm>
            <a:off x="4019550" y="8470900"/>
            <a:ext cx="375285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endParaRPr lang="en-US"/>
          </a:p>
        </p:txBody>
      </p:sp>
      <p:sp>
        <p:nvSpPr>
          <p:cNvPr id="14" name="Rectangle 14">
            <a:extLst>
              <a:ext uri="{FF2B5EF4-FFF2-40B4-BE49-F238E27FC236}">
                <a16:creationId xmlns:a16="http://schemas.microsoft.com/office/drawing/2014/main" id="{7DA34510-A047-4921-8D55-BF8E2CBFD46D}"/>
              </a:ext>
            </a:extLst>
          </p:cNvPr>
          <p:cNvSpPr>
            <a:spLocks noChangeArrowheads="1"/>
          </p:cNvSpPr>
          <p:nvPr/>
        </p:nvSpPr>
        <p:spPr bwMode="auto">
          <a:xfrm>
            <a:off x="1189038" y="4953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Tree>
    <p:custDataLst>
      <p:tags r:id="rId1"/>
    </p:custDataLst>
    <p:extLst>
      <p:ext uri="{BB962C8B-B14F-4D97-AF65-F5344CB8AC3E}">
        <p14:creationId xmlns:p14="http://schemas.microsoft.com/office/powerpoint/2010/main" val="2820105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529BF9-5251-4F8D-BA2D-819BBC9111BC}"/>
              </a:ext>
            </a:extLst>
          </p:cNvPr>
          <p:cNvPicPr>
            <a:picLocks noChangeAspect="1"/>
          </p:cNvPicPr>
          <p:nvPr/>
        </p:nvPicPr>
        <p:blipFill>
          <a:blip r:embed="rId4"/>
          <a:stretch>
            <a:fillRect/>
          </a:stretch>
        </p:blipFill>
        <p:spPr>
          <a:xfrm>
            <a:off x="7464163" y="1885950"/>
            <a:ext cx="3889637" cy="6347671"/>
          </a:xfrm>
          <a:prstGeom prst="rect">
            <a:avLst/>
          </a:prstGeom>
        </p:spPr>
      </p:pic>
      <p:sp>
        <p:nvSpPr>
          <p:cNvPr id="2" name="Title 1">
            <a:extLst>
              <a:ext uri="{FF2B5EF4-FFF2-40B4-BE49-F238E27FC236}">
                <a16:creationId xmlns:a16="http://schemas.microsoft.com/office/drawing/2014/main" id="{2563A5A6-032B-46D1-A591-E007ABE02FF1}"/>
              </a:ext>
            </a:extLst>
          </p:cNvPr>
          <p:cNvSpPr>
            <a:spLocks noGrp="1"/>
          </p:cNvSpPr>
          <p:nvPr>
            <p:ph type="title"/>
          </p:nvPr>
        </p:nvSpPr>
        <p:spPr/>
        <p:txBody>
          <a:bodyPr>
            <a:normAutofit/>
          </a:bodyPr>
          <a:lstStyle/>
          <a:p>
            <a:r>
              <a:rPr lang="en-US" sz="3600" dirty="0"/>
              <a:t>Poll Question</a:t>
            </a:r>
          </a:p>
        </p:txBody>
      </p:sp>
      <p:sp>
        <p:nvSpPr>
          <p:cNvPr id="3" name="Content Placeholder 2">
            <a:extLst>
              <a:ext uri="{FF2B5EF4-FFF2-40B4-BE49-F238E27FC236}">
                <a16:creationId xmlns:a16="http://schemas.microsoft.com/office/drawing/2014/main" id="{4069BF76-BE8A-4687-8D15-D2F8D472FAC6}"/>
              </a:ext>
            </a:extLst>
          </p:cNvPr>
          <p:cNvSpPr>
            <a:spLocks noGrp="1"/>
          </p:cNvSpPr>
          <p:nvPr>
            <p:ph idx="1"/>
          </p:nvPr>
        </p:nvSpPr>
        <p:spPr/>
        <p:txBody>
          <a:bodyPr/>
          <a:lstStyle/>
          <a:p>
            <a:pPr marL="0" indent="0">
              <a:lnSpc>
                <a:spcPct val="100000"/>
              </a:lnSpc>
              <a:buNone/>
            </a:pPr>
            <a:r>
              <a:rPr lang="en-US" dirty="0">
                <a:solidFill>
                  <a:schemeClr val="tx1">
                    <a:lumMod val="65000"/>
                    <a:lumOff val="35000"/>
                  </a:schemeClr>
                </a:solidFill>
              </a:rPr>
              <a:t>In consensus decision-making, everyone must agree on the best answer. </a:t>
            </a:r>
          </a:p>
          <a:p>
            <a:pPr marL="0" indent="0">
              <a:lnSpc>
                <a:spcPct val="100000"/>
              </a:lnSpc>
              <a:buNone/>
            </a:pPr>
            <a:endParaRPr lang="en-US" dirty="0">
              <a:solidFill>
                <a:schemeClr val="tx1">
                  <a:lumMod val="65000"/>
                  <a:lumOff val="35000"/>
                </a:schemeClr>
              </a:solidFill>
            </a:endParaRPr>
          </a:p>
          <a:p>
            <a:pPr marL="514350" lvl="1" indent="-514350" fontAlgn="base">
              <a:lnSpc>
                <a:spcPct val="100000"/>
              </a:lnSpc>
              <a:spcBef>
                <a:spcPts val="1000"/>
              </a:spcBef>
              <a:buFont typeface="+mj-lt"/>
              <a:buAutoNum type="alphaLcParenR"/>
            </a:pPr>
            <a:r>
              <a:rPr lang="en-US" dirty="0">
                <a:solidFill>
                  <a:schemeClr val="tx1">
                    <a:lumMod val="65000"/>
                    <a:lumOff val="35000"/>
                  </a:schemeClr>
                </a:solidFill>
              </a:rPr>
              <a:t>True</a:t>
            </a:r>
          </a:p>
          <a:p>
            <a:pPr marL="514350" lvl="1" indent="-514350" fontAlgn="base">
              <a:lnSpc>
                <a:spcPct val="100000"/>
              </a:lnSpc>
              <a:spcBef>
                <a:spcPts val="1000"/>
              </a:spcBef>
              <a:buFont typeface="+mj-lt"/>
              <a:buAutoNum type="alphaLcParenR"/>
            </a:pPr>
            <a:r>
              <a:rPr lang="en-US" dirty="0">
                <a:solidFill>
                  <a:schemeClr val="tx1">
                    <a:lumMod val="65000"/>
                    <a:lumOff val="35000"/>
                  </a:schemeClr>
                </a:solidFill>
              </a:rPr>
              <a:t>False</a:t>
            </a:r>
          </a:p>
        </p:txBody>
      </p:sp>
    </p:spTree>
    <p:custDataLst>
      <p:tags r:id="rId1"/>
    </p:custDataLst>
    <p:extLst>
      <p:ext uri="{BB962C8B-B14F-4D97-AF65-F5344CB8AC3E}">
        <p14:creationId xmlns:p14="http://schemas.microsoft.com/office/powerpoint/2010/main" val="3136361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52D845-7747-49FA-AB50-1B767F816A17}"/>
              </a:ext>
            </a:extLst>
          </p:cNvPr>
          <p:cNvPicPr>
            <a:picLocks noChangeAspect="1"/>
          </p:cNvPicPr>
          <p:nvPr/>
        </p:nvPicPr>
        <p:blipFill rotWithShape="1">
          <a:blip r:embed="rId4"/>
          <a:srcRect/>
          <a:stretch/>
        </p:blipFill>
        <p:spPr>
          <a:xfrm>
            <a:off x="7156988" y="2023330"/>
            <a:ext cx="4320014" cy="7395277"/>
          </a:xfrm>
          <a:prstGeom prst="rect">
            <a:avLst/>
          </a:prstGeom>
        </p:spPr>
      </p:pic>
      <p:sp>
        <p:nvSpPr>
          <p:cNvPr id="2" name="Title 1">
            <a:extLst>
              <a:ext uri="{FF2B5EF4-FFF2-40B4-BE49-F238E27FC236}">
                <a16:creationId xmlns:a16="http://schemas.microsoft.com/office/drawing/2014/main" id="{2563A5A6-032B-46D1-A591-E007ABE02FF1}"/>
              </a:ext>
            </a:extLst>
          </p:cNvPr>
          <p:cNvSpPr>
            <a:spLocks noGrp="1"/>
          </p:cNvSpPr>
          <p:nvPr>
            <p:ph type="title"/>
          </p:nvPr>
        </p:nvSpPr>
        <p:spPr/>
        <p:txBody>
          <a:bodyPr>
            <a:normAutofit/>
          </a:bodyPr>
          <a:lstStyle/>
          <a:p>
            <a:r>
              <a:rPr lang="en-US" sz="3600" dirty="0"/>
              <a:t>Poll Question</a:t>
            </a:r>
          </a:p>
        </p:txBody>
      </p:sp>
      <p:sp>
        <p:nvSpPr>
          <p:cNvPr id="3" name="Content Placeholder 2">
            <a:extLst>
              <a:ext uri="{FF2B5EF4-FFF2-40B4-BE49-F238E27FC236}">
                <a16:creationId xmlns:a16="http://schemas.microsoft.com/office/drawing/2014/main" id="{4069BF76-BE8A-4687-8D15-D2F8D472FAC6}"/>
              </a:ext>
            </a:extLst>
          </p:cNvPr>
          <p:cNvSpPr>
            <a:spLocks noGrp="1"/>
          </p:cNvSpPr>
          <p:nvPr>
            <p:ph idx="1"/>
          </p:nvPr>
        </p:nvSpPr>
        <p:spPr/>
        <p:txBody>
          <a:bodyPr/>
          <a:lstStyle/>
          <a:p>
            <a:pPr marL="0" indent="0">
              <a:lnSpc>
                <a:spcPct val="100000"/>
              </a:lnSpc>
              <a:buNone/>
            </a:pPr>
            <a:r>
              <a:rPr lang="en-US" dirty="0">
                <a:solidFill>
                  <a:schemeClr val="tx1">
                    <a:lumMod val="65000"/>
                    <a:lumOff val="35000"/>
                  </a:schemeClr>
                </a:solidFill>
              </a:rPr>
              <a:t>Consensus decision-making is used during the IBPS process.</a:t>
            </a:r>
          </a:p>
          <a:p>
            <a:pPr marL="0" lvl="1" indent="0" fontAlgn="base">
              <a:lnSpc>
                <a:spcPct val="100000"/>
              </a:lnSpc>
              <a:spcBef>
                <a:spcPts val="1000"/>
              </a:spcBef>
              <a:buNone/>
            </a:pPr>
            <a:r>
              <a:rPr lang="en-US" dirty="0">
                <a:solidFill>
                  <a:schemeClr val="tx1">
                    <a:lumMod val="65000"/>
                    <a:lumOff val="35000"/>
                  </a:schemeClr>
                </a:solidFill>
              </a:rPr>
              <a:t> </a:t>
            </a:r>
          </a:p>
          <a:p>
            <a:pPr marL="514350" lvl="1" indent="-514350" fontAlgn="base">
              <a:lnSpc>
                <a:spcPct val="100000"/>
              </a:lnSpc>
              <a:spcBef>
                <a:spcPts val="1000"/>
              </a:spcBef>
              <a:buFont typeface="+mj-lt"/>
              <a:buAutoNum type="alphaLcParenR"/>
            </a:pPr>
            <a:r>
              <a:rPr lang="en-US" dirty="0">
                <a:solidFill>
                  <a:schemeClr val="tx1">
                    <a:lumMod val="65000"/>
                    <a:lumOff val="35000"/>
                  </a:schemeClr>
                </a:solidFill>
              </a:rPr>
              <a:t>True</a:t>
            </a:r>
          </a:p>
          <a:p>
            <a:pPr marL="514350" lvl="1" indent="-514350" fontAlgn="base">
              <a:lnSpc>
                <a:spcPct val="100000"/>
              </a:lnSpc>
              <a:spcBef>
                <a:spcPts val="1000"/>
              </a:spcBef>
              <a:buFont typeface="+mj-lt"/>
              <a:buAutoNum type="alphaLcParenR"/>
            </a:pPr>
            <a:r>
              <a:rPr lang="en-US" dirty="0">
                <a:solidFill>
                  <a:schemeClr val="tx1">
                    <a:lumMod val="65000"/>
                    <a:lumOff val="35000"/>
                  </a:schemeClr>
                </a:solidFill>
              </a:rPr>
              <a:t>False</a:t>
            </a:r>
          </a:p>
          <a:p>
            <a:pPr marL="0" indent="0">
              <a:buNone/>
            </a:pPr>
            <a:endParaRPr lang="en-US" dirty="0"/>
          </a:p>
        </p:txBody>
      </p:sp>
    </p:spTree>
    <p:custDataLst>
      <p:tags r:id="rId1"/>
    </p:custDataLst>
    <p:extLst>
      <p:ext uri="{BB962C8B-B14F-4D97-AF65-F5344CB8AC3E}">
        <p14:creationId xmlns:p14="http://schemas.microsoft.com/office/powerpoint/2010/main" val="4183210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3A5A6-032B-46D1-A591-E007ABE02FF1}"/>
              </a:ext>
            </a:extLst>
          </p:cNvPr>
          <p:cNvSpPr>
            <a:spLocks noGrp="1"/>
          </p:cNvSpPr>
          <p:nvPr>
            <p:ph type="title"/>
          </p:nvPr>
        </p:nvSpPr>
        <p:spPr/>
        <p:txBody>
          <a:bodyPr>
            <a:normAutofit/>
          </a:bodyPr>
          <a:lstStyle/>
          <a:p>
            <a:r>
              <a:rPr lang="en-US" sz="3600" dirty="0"/>
              <a:t>Poll Question</a:t>
            </a:r>
          </a:p>
        </p:txBody>
      </p:sp>
      <p:sp>
        <p:nvSpPr>
          <p:cNvPr id="3" name="Content Placeholder 2">
            <a:extLst>
              <a:ext uri="{FF2B5EF4-FFF2-40B4-BE49-F238E27FC236}">
                <a16:creationId xmlns:a16="http://schemas.microsoft.com/office/drawing/2014/main" id="{4069BF76-BE8A-4687-8D15-D2F8D472FAC6}"/>
              </a:ext>
            </a:extLst>
          </p:cNvPr>
          <p:cNvSpPr>
            <a:spLocks noGrp="1"/>
          </p:cNvSpPr>
          <p:nvPr>
            <p:ph idx="1"/>
          </p:nvPr>
        </p:nvSpPr>
        <p:spPr/>
        <p:txBody>
          <a:bodyPr/>
          <a:lstStyle/>
          <a:p>
            <a:pPr marL="0" indent="0" fontAlgn="base">
              <a:lnSpc>
                <a:spcPct val="100000"/>
              </a:lnSpc>
              <a:buNone/>
            </a:pPr>
            <a:r>
              <a:rPr lang="en-US" dirty="0">
                <a:solidFill>
                  <a:schemeClr val="tx1">
                    <a:lumMod val="65000"/>
                    <a:lumOff val="35000"/>
                  </a:schemeClr>
                </a:solidFill>
              </a:rPr>
              <a:t>Choose the 3 questions that check for consensus.</a:t>
            </a:r>
          </a:p>
          <a:p>
            <a:pPr marL="0" lvl="1" indent="0" fontAlgn="base">
              <a:lnSpc>
                <a:spcPct val="100000"/>
              </a:lnSpc>
              <a:spcBef>
                <a:spcPts val="1000"/>
              </a:spcBef>
              <a:buNone/>
            </a:pPr>
            <a:endParaRPr lang="en-US" sz="2800" dirty="0">
              <a:solidFill>
                <a:schemeClr val="tx1">
                  <a:lumMod val="65000"/>
                  <a:lumOff val="35000"/>
                </a:schemeClr>
              </a:solidFill>
            </a:endParaRPr>
          </a:p>
          <a:p>
            <a:pPr marL="514350" lvl="1" indent="-514350" fontAlgn="base">
              <a:lnSpc>
                <a:spcPct val="100000"/>
              </a:lnSpc>
              <a:spcBef>
                <a:spcPts val="1000"/>
              </a:spcBef>
              <a:buFont typeface="+mj-lt"/>
              <a:buAutoNum type="alphaLcParenR"/>
            </a:pPr>
            <a:r>
              <a:rPr lang="en-US" dirty="0">
                <a:solidFill>
                  <a:schemeClr val="tx1">
                    <a:lumMod val="65000"/>
                    <a:lumOff val="35000"/>
                  </a:schemeClr>
                </a:solidFill>
              </a:rPr>
              <a:t>Will everyone actively support the decision?</a:t>
            </a:r>
          </a:p>
          <a:p>
            <a:pPr marL="514350" lvl="1" indent="-514350" fontAlgn="base">
              <a:lnSpc>
                <a:spcPct val="100000"/>
              </a:lnSpc>
              <a:spcBef>
                <a:spcPts val="1000"/>
              </a:spcBef>
              <a:buFont typeface="+mj-lt"/>
              <a:buAutoNum type="alphaLcParenR"/>
            </a:pPr>
            <a:r>
              <a:rPr lang="en-US" dirty="0">
                <a:solidFill>
                  <a:schemeClr val="tx1">
                    <a:lumMod val="65000"/>
                    <a:lumOff val="35000"/>
                  </a:schemeClr>
                </a:solidFill>
              </a:rPr>
              <a:t>Has everyone in your group been heard?</a:t>
            </a:r>
          </a:p>
          <a:p>
            <a:pPr marL="514350" lvl="1" indent="-514350" fontAlgn="base">
              <a:lnSpc>
                <a:spcPct val="100000"/>
              </a:lnSpc>
              <a:spcBef>
                <a:spcPts val="1000"/>
              </a:spcBef>
              <a:buFont typeface="+mj-lt"/>
              <a:buAutoNum type="alphaLcParenR"/>
            </a:pPr>
            <a:r>
              <a:rPr lang="en-US" dirty="0">
                <a:solidFill>
                  <a:schemeClr val="tx1">
                    <a:lumMod val="65000"/>
                    <a:lumOff val="35000"/>
                  </a:schemeClr>
                </a:solidFill>
              </a:rPr>
              <a:t>Is there a majority that agrees with this?</a:t>
            </a:r>
          </a:p>
          <a:p>
            <a:pPr marL="514350" lvl="1" indent="-514350" fontAlgn="base">
              <a:lnSpc>
                <a:spcPct val="100000"/>
              </a:lnSpc>
              <a:spcBef>
                <a:spcPts val="1000"/>
              </a:spcBef>
              <a:buFont typeface="+mj-lt"/>
              <a:buAutoNum type="alphaLcParenR"/>
            </a:pPr>
            <a:r>
              <a:rPr lang="en-US" dirty="0">
                <a:solidFill>
                  <a:schemeClr val="tx1">
                    <a:lumMod val="65000"/>
                    <a:lumOff val="35000"/>
                  </a:schemeClr>
                </a:solidFill>
              </a:rPr>
              <a:t>Can everyone live with the decision?</a:t>
            </a:r>
          </a:p>
          <a:p>
            <a:pPr marL="514350" lvl="1" indent="-514350" fontAlgn="base">
              <a:lnSpc>
                <a:spcPct val="100000"/>
              </a:lnSpc>
              <a:spcBef>
                <a:spcPts val="1000"/>
              </a:spcBef>
              <a:buFont typeface="+mj-lt"/>
              <a:buAutoNum type="alphaLcParenR"/>
            </a:pPr>
            <a:r>
              <a:rPr lang="en-US" dirty="0">
                <a:solidFill>
                  <a:schemeClr val="tx1">
                    <a:lumMod val="65000"/>
                    <a:lumOff val="35000"/>
                  </a:schemeClr>
                </a:solidFill>
              </a:rPr>
              <a:t>Is there another solution we need to consider?</a:t>
            </a:r>
          </a:p>
          <a:p>
            <a:pPr marL="514350" lvl="1" indent="-514350" fontAlgn="base">
              <a:lnSpc>
                <a:spcPct val="100000"/>
              </a:lnSpc>
              <a:spcBef>
                <a:spcPts val="1000"/>
              </a:spcBef>
              <a:buFont typeface="+mj-lt"/>
              <a:buAutoNum type="alphaLcParenR"/>
            </a:pPr>
            <a:r>
              <a:rPr lang="en-US" dirty="0">
                <a:solidFill>
                  <a:schemeClr val="tx1">
                    <a:lumMod val="65000"/>
                    <a:lumOff val="35000"/>
                  </a:schemeClr>
                </a:solidFill>
              </a:rPr>
              <a:t>Was discussion encouraged?</a:t>
            </a:r>
          </a:p>
          <a:p>
            <a:pPr marL="0" indent="0">
              <a:buNone/>
            </a:pPr>
            <a:endParaRPr lang="en-US" dirty="0"/>
          </a:p>
        </p:txBody>
      </p:sp>
    </p:spTree>
    <p:custDataLst>
      <p:tags r:id="rId1"/>
    </p:custDataLst>
    <p:extLst>
      <p:ext uri="{BB962C8B-B14F-4D97-AF65-F5344CB8AC3E}">
        <p14:creationId xmlns:p14="http://schemas.microsoft.com/office/powerpoint/2010/main" val="18262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FAAEC-22EF-E44B-BA28-FB8073F6FF90}"/>
              </a:ext>
            </a:extLst>
          </p:cNvPr>
          <p:cNvSpPr>
            <a:spLocks noGrp="1"/>
          </p:cNvSpPr>
          <p:nvPr>
            <p:ph type="title"/>
          </p:nvPr>
        </p:nvSpPr>
        <p:spPr/>
        <p:txBody>
          <a:bodyPr/>
          <a:lstStyle/>
          <a:p>
            <a:r>
              <a:rPr lang="en-US" dirty="0"/>
              <a:t>Your Facilitators </a:t>
            </a:r>
          </a:p>
        </p:txBody>
      </p:sp>
      <p:sp>
        <p:nvSpPr>
          <p:cNvPr id="3" name="Content Placeholder 2">
            <a:extLst>
              <a:ext uri="{FF2B5EF4-FFF2-40B4-BE49-F238E27FC236}">
                <a16:creationId xmlns:a16="http://schemas.microsoft.com/office/drawing/2014/main" id="{97EE4F26-DF45-4E42-8711-E999B3DBD057}"/>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D0976662-25BF-4D4A-BEAF-A3812728A626}"/>
              </a:ext>
            </a:extLst>
          </p:cNvPr>
          <p:cNvSpPr>
            <a:spLocks noGrp="1"/>
          </p:cNvSpPr>
          <p:nvPr>
            <p:ph type="ftr" sz="quarter" idx="11"/>
          </p:nvPr>
        </p:nvSpPr>
        <p:spPr/>
        <p:txBody>
          <a:bodyPr/>
          <a:lstStyle/>
          <a:p>
            <a:r>
              <a:rPr lang="en-US" dirty="0"/>
              <a:t>Visit </a:t>
            </a:r>
            <a:r>
              <a:rPr lang="en-US" dirty="0" err="1"/>
              <a:t>LMPartnership.org</a:t>
            </a:r>
            <a:endParaRPr lang="en-US" dirty="0"/>
          </a:p>
        </p:txBody>
      </p:sp>
      <p:sp>
        <p:nvSpPr>
          <p:cNvPr id="5" name="Slide Number Placeholder 4">
            <a:extLst>
              <a:ext uri="{FF2B5EF4-FFF2-40B4-BE49-F238E27FC236}">
                <a16:creationId xmlns:a16="http://schemas.microsoft.com/office/drawing/2014/main" id="{87354767-BF46-E844-8834-C4E048C1F323}"/>
              </a:ext>
            </a:extLst>
          </p:cNvPr>
          <p:cNvSpPr>
            <a:spLocks noGrp="1"/>
          </p:cNvSpPr>
          <p:nvPr>
            <p:ph type="sldNum" sz="quarter" idx="12"/>
          </p:nvPr>
        </p:nvSpPr>
        <p:spPr/>
        <p:txBody>
          <a:bodyPr/>
          <a:lstStyle/>
          <a:p>
            <a:fld id="{4AD1602E-4448-3443-8773-386E038178AE}" type="slidenum">
              <a:rPr lang="en-US" smtClean="0"/>
              <a:t>3</a:t>
            </a:fld>
            <a:endParaRPr lang="en-US"/>
          </a:p>
        </p:txBody>
      </p:sp>
    </p:spTree>
    <p:custDataLst>
      <p:tags r:id="rId1"/>
    </p:custDataLst>
    <p:extLst>
      <p:ext uri="{BB962C8B-B14F-4D97-AF65-F5344CB8AC3E}">
        <p14:creationId xmlns:p14="http://schemas.microsoft.com/office/powerpoint/2010/main" val="910843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8CA8-105B-43EC-B092-0709E28BF5EF}"/>
              </a:ext>
            </a:extLst>
          </p:cNvPr>
          <p:cNvSpPr>
            <a:spLocks noGrp="1"/>
          </p:cNvSpPr>
          <p:nvPr>
            <p:ph type="title"/>
          </p:nvPr>
        </p:nvSpPr>
        <p:spPr/>
        <p:txBody>
          <a:bodyPr>
            <a:normAutofit/>
          </a:bodyPr>
          <a:lstStyle/>
          <a:p>
            <a:r>
              <a:rPr lang="en-US" sz="3600" dirty="0"/>
              <a:t>IBPS CDM Reflective Questions</a:t>
            </a:r>
          </a:p>
        </p:txBody>
      </p:sp>
      <p:sp>
        <p:nvSpPr>
          <p:cNvPr id="4" name="Text Placeholder 3">
            <a:extLst>
              <a:ext uri="{FF2B5EF4-FFF2-40B4-BE49-F238E27FC236}">
                <a16:creationId xmlns:a16="http://schemas.microsoft.com/office/drawing/2014/main" id="{5CA53A13-E567-4C11-ADAF-E027E0D7EA70}"/>
              </a:ext>
            </a:extLst>
          </p:cNvPr>
          <p:cNvSpPr>
            <a:spLocks noGrp="1"/>
          </p:cNvSpPr>
          <p:nvPr>
            <p:ph type="body" idx="1"/>
          </p:nvPr>
        </p:nvSpPr>
        <p:spPr/>
        <p:txBody>
          <a:bodyPr/>
          <a:lstStyle/>
          <a:p>
            <a:r>
              <a:rPr lang="en-US" dirty="0"/>
              <a:t>Chat Activity</a:t>
            </a:r>
          </a:p>
        </p:txBody>
      </p:sp>
    </p:spTree>
    <p:custDataLst>
      <p:tags r:id="rId1"/>
    </p:custDataLst>
    <p:extLst>
      <p:ext uri="{BB962C8B-B14F-4D97-AF65-F5344CB8AC3E}">
        <p14:creationId xmlns:p14="http://schemas.microsoft.com/office/powerpoint/2010/main" val="1694044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35F64-5722-4186-B12C-81038E820993}"/>
              </a:ext>
            </a:extLst>
          </p:cNvPr>
          <p:cNvSpPr>
            <a:spLocks noGrp="1"/>
          </p:cNvSpPr>
          <p:nvPr>
            <p:ph type="title"/>
          </p:nvPr>
        </p:nvSpPr>
        <p:spPr/>
        <p:txBody>
          <a:bodyPr>
            <a:normAutofit/>
          </a:bodyPr>
          <a:lstStyle/>
          <a:p>
            <a:r>
              <a:rPr lang="en-US" sz="3600" dirty="0"/>
              <a:t>Chat Activity:</a:t>
            </a:r>
          </a:p>
        </p:txBody>
      </p:sp>
      <p:sp>
        <p:nvSpPr>
          <p:cNvPr id="3" name="Content Placeholder 2">
            <a:extLst>
              <a:ext uri="{FF2B5EF4-FFF2-40B4-BE49-F238E27FC236}">
                <a16:creationId xmlns:a16="http://schemas.microsoft.com/office/drawing/2014/main" id="{DC64BA59-23C2-4F84-B79E-6D6F2CAFADD8}"/>
              </a:ext>
            </a:extLst>
          </p:cNvPr>
          <p:cNvSpPr>
            <a:spLocks noGrp="1"/>
          </p:cNvSpPr>
          <p:nvPr>
            <p:ph idx="1"/>
          </p:nvPr>
        </p:nvSpPr>
        <p:spPr>
          <a:xfrm>
            <a:off x="4491990" y="1965959"/>
            <a:ext cx="6861810" cy="4211003"/>
          </a:xfrm>
        </p:spPr>
        <p:txBody>
          <a:bodyPr/>
          <a:lstStyle/>
          <a:p>
            <a:pPr marL="0" indent="0">
              <a:lnSpc>
                <a:spcPct val="100000"/>
              </a:lnSpc>
              <a:buNone/>
            </a:pPr>
            <a:r>
              <a:rPr lang="en-US" dirty="0">
                <a:solidFill>
                  <a:schemeClr val="tx1">
                    <a:lumMod val="65000"/>
                    <a:lumOff val="35000"/>
                  </a:schemeClr>
                </a:solidFill>
              </a:rPr>
              <a:t>What are the steps of Interest Based Problem Solving (IBPS)?</a:t>
            </a:r>
          </a:p>
          <a:p>
            <a:pPr marL="0" indent="0">
              <a:buNone/>
            </a:pPr>
            <a:endParaRPr lang="en-US" dirty="0"/>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C985E72A-4279-4822-963E-5DA7A1AD202B}"/>
              </a:ext>
            </a:extLst>
          </p:cNvPr>
          <p:cNvPicPr>
            <a:picLocks noChangeAspect="1"/>
          </p:cNvPicPr>
          <p:nvPr/>
        </p:nvPicPr>
        <p:blipFill>
          <a:blip r:embed="rId4"/>
          <a:stretch>
            <a:fillRect/>
          </a:stretch>
        </p:blipFill>
        <p:spPr>
          <a:xfrm>
            <a:off x="590443" y="1542534"/>
            <a:ext cx="3375767" cy="4985266"/>
          </a:xfrm>
          <a:prstGeom prst="rect">
            <a:avLst/>
          </a:prstGeom>
        </p:spPr>
      </p:pic>
    </p:spTree>
    <p:custDataLst>
      <p:tags r:id="rId1"/>
    </p:custDataLst>
    <p:extLst>
      <p:ext uri="{BB962C8B-B14F-4D97-AF65-F5344CB8AC3E}">
        <p14:creationId xmlns:p14="http://schemas.microsoft.com/office/powerpoint/2010/main" val="254203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20712-86CA-4F76-8187-8DAFAA6850B3}"/>
              </a:ext>
            </a:extLst>
          </p:cNvPr>
          <p:cNvSpPr>
            <a:spLocks noGrp="1"/>
          </p:cNvSpPr>
          <p:nvPr>
            <p:ph type="title"/>
          </p:nvPr>
        </p:nvSpPr>
        <p:spPr/>
        <p:txBody>
          <a:bodyPr>
            <a:normAutofit/>
          </a:bodyPr>
          <a:lstStyle/>
          <a:p>
            <a:r>
              <a:rPr lang="en-US" sz="3600" dirty="0"/>
              <a:t>Chat Activity </a:t>
            </a:r>
          </a:p>
        </p:txBody>
      </p:sp>
      <p:sp>
        <p:nvSpPr>
          <p:cNvPr id="3" name="Content Placeholder 2">
            <a:extLst>
              <a:ext uri="{FF2B5EF4-FFF2-40B4-BE49-F238E27FC236}">
                <a16:creationId xmlns:a16="http://schemas.microsoft.com/office/drawing/2014/main" id="{23BE4C0D-6860-4F32-9DE8-17833D19D404}"/>
              </a:ext>
            </a:extLst>
          </p:cNvPr>
          <p:cNvSpPr>
            <a:spLocks noGrp="1"/>
          </p:cNvSpPr>
          <p:nvPr>
            <p:ph idx="1"/>
          </p:nvPr>
        </p:nvSpPr>
        <p:spPr>
          <a:xfrm>
            <a:off x="838200" y="1466335"/>
            <a:ext cx="7731642" cy="4710628"/>
          </a:xfrm>
        </p:spPr>
        <p:txBody>
          <a:bodyPr/>
          <a:lstStyle/>
          <a:p>
            <a:pPr marL="0" indent="0">
              <a:lnSpc>
                <a:spcPct val="100000"/>
              </a:lnSpc>
              <a:buNone/>
            </a:pPr>
            <a:r>
              <a:rPr lang="en-US" dirty="0">
                <a:solidFill>
                  <a:schemeClr val="tx1">
                    <a:lumMod val="65000"/>
                    <a:lumOff val="35000"/>
                  </a:schemeClr>
                </a:solidFill>
              </a:rPr>
              <a:t>Why do you think IBPS is important and why do you think we use it here at KP? </a:t>
            </a:r>
          </a:p>
        </p:txBody>
      </p:sp>
      <p:pic>
        <p:nvPicPr>
          <p:cNvPr id="4" name="Picture 3">
            <a:extLst>
              <a:ext uri="{FF2B5EF4-FFF2-40B4-BE49-F238E27FC236}">
                <a16:creationId xmlns:a16="http://schemas.microsoft.com/office/drawing/2014/main" id="{15B4D9F0-457E-4CD3-8D72-6AF4E57FA709}"/>
              </a:ext>
            </a:extLst>
          </p:cNvPr>
          <p:cNvPicPr>
            <a:picLocks noChangeAspect="1"/>
          </p:cNvPicPr>
          <p:nvPr/>
        </p:nvPicPr>
        <p:blipFill>
          <a:blip r:embed="rId4"/>
          <a:srcRect/>
          <a:stretch/>
        </p:blipFill>
        <p:spPr>
          <a:xfrm>
            <a:off x="9162167" y="1653263"/>
            <a:ext cx="2070963" cy="5949530"/>
          </a:xfrm>
          <a:prstGeom prst="rect">
            <a:avLst/>
          </a:prstGeom>
        </p:spPr>
      </p:pic>
      <p:sp>
        <p:nvSpPr>
          <p:cNvPr id="5" name="Rectangle 4">
            <a:extLst>
              <a:ext uri="{FF2B5EF4-FFF2-40B4-BE49-F238E27FC236}">
                <a16:creationId xmlns:a16="http://schemas.microsoft.com/office/drawing/2014/main" id="{B628CE39-7F31-413B-8E9B-E8463C150E3D}"/>
              </a:ext>
            </a:extLst>
          </p:cNvPr>
          <p:cNvSpPr/>
          <p:nvPr/>
        </p:nvSpPr>
        <p:spPr>
          <a:xfrm>
            <a:off x="11353800" y="2194560"/>
            <a:ext cx="556260" cy="65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91002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20712-86CA-4F76-8187-8DAFAA6850B3}"/>
              </a:ext>
            </a:extLst>
          </p:cNvPr>
          <p:cNvSpPr>
            <a:spLocks noGrp="1"/>
          </p:cNvSpPr>
          <p:nvPr>
            <p:ph type="title"/>
          </p:nvPr>
        </p:nvSpPr>
        <p:spPr/>
        <p:txBody>
          <a:bodyPr>
            <a:normAutofit/>
          </a:bodyPr>
          <a:lstStyle/>
          <a:p>
            <a:r>
              <a:rPr lang="en-US" sz="3600" dirty="0"/>
              <a:t>Chat Activity </a:t>
            </a:r>
          </a:p>
        </p:txBody>
      </p:sp>
      <p:sp>
        <p:nvSpPr>
          <p:cNvPr id="3" name="Content Placeholder 2">
            <a:extLst>
              <a:ext uri="{FF2B5EF4-FFF2-40B4-BE49-F238E27FC236}">
                <a16:creationId xmlns:a16="http://schemas.microsoft.com/office/drawing/2014/main" id="{23BE4C0D-6860-4F32-9DE8-17833D19D404}"/>
              </a:ext>
            </a:extLst>
          </p:cNvPr>
          <p:cNvSpPr>
            <a:spLocks noGrp="1"/>
          </p:cNvSpPr>
          <p:nvPr>
            <p:ph idx="1"/>
          </p:nvPr>
        </p:nvSpPr>
        <p:spPr/>
        <p:txBody>
          <a:bodyPr/>
          <a:lstStyle/>
          <a:p>
            <a:pPr marL="0" indent="0">
              <a:lnSpc>
                <a:spcPct val="100000"/>
              </a:lnSpc>
              <a:buNone/>
            </a:pPr>
            <a:r>
              <a:rPr lang="en-US" dirty="0">
                <a:solidFill>
                  <a:schemeClr val="tx1">
                    <a:lumMod val="65000"/>
                    <a:lumOff val="35000"/>
                  </a:schemeClr>
                </a:solidFill>
              </a:rPr>
              <a:t>Why are the 2 methods, IBPS (interest-based problem solving) and CDM (consensus decision making), paired together? </a:t>
            </a:r>
          </a:p>
        </p:txBody>
      </p:sp>
      <p:pic>
        <p:nvPicPr>
          <p:cNvPr id="4" name="Picture 3">
            <a:extLst>
              <a:ext uri="{FF2B5EF4-FFF2-40B4-BE49-F238E27FC236}">
                <a16:creationId xmlns:a16="http://schemas.microsoft.com/office/drawing/2014/main" id="{40178F1A-0D7B-43BB-956F-498BB7944F46}"/>
              </a:ext>
            </a:extLst>
          </p:cNvPr>
          <p:cNvPicPr>
            <a:picLocks noChangeAspect="1"/>
          </p:cNvPicPr>
          <p:nvPr/>
        </p:nvPicPr>
        <p:blipFill>
          <a:blip r:embed="rId4"/>
          <a:srcRect/>
          <a:stretch/>
        </p:blipFill>
        <p:spPr>
          <a:xfrm>
            <a:off x="838199" y="2417738"/>
            <a:ext cx="3379839" cy="5540719"/>
          </a:xfrm>
          <a:prstGeom prst="rect">
            <a:avLst/>
          </a:prstGeom>
        </p:spPr>
      </p:pic>
    </p:spTree>
    <p:custDataLst>
      <p:tags r:id="rId1"/>
    </p:custDataLst>
    <p:extLst>
      <p:ext uri="{BB962C8B-B14F-4D97-AF65-F5344CB8AC3E}">
        <p14:creationId xmlns:p14="http://schemas.microsoft.com/office/powerpoint/2010/main" val="2151642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20712-86CA-4F76-8187-8DAFAA6850B3}"/>
              </a:ext>
            </a:extLst>
          </p:cNvPr>
          <p:cNvSpPr>
            <a:spLocks noGrp="1"/>
          </p:cNvSpPr>
          <p:nvPr>
            <p:ph type="title"/>
          </p:nvPr>
        </p:nvSpPr>
        <p:spPr/>
        <p:txBody>
          <a:bodyPr>
            <a:normAutofit/>
          </a:bodyPr>
          <a:lstStyle/>
          <a:p>
            <a:r>
              <a:rPr lang="en-US" sz="3600" dirty="0"/>
              <a:t>Chat Activity </a:t>
            </a:r>
          </a:p>
        </p:txBody>
      </p:sp>
      <p:sp>
        <p:nvSpPr>
          <p:cNvPr id="3" name="Content Placeholder 2">
            <a:extLst>
              <a:ext uri="{FF2B5EF4-FFF2-40B4-BE49-F238E27FC236}">
                <a16:creationId xmlns:a16="http://schemas.microsoft.com/office/drawing/2014/main" id="{23BE4C0D-6860-4F32-9DE8-17833D19D404}"/>
              </a:ext>
            </a:extLst>
          </p:cNvPr>
          <p:cNvSpPr>
            <a:spLocks noGrp="1"/>
          </p:cNvSpPr>
          <p:nvPr>
            <p:ph idx="1"/>
          </p:nvPr>
        </p:nvSpPr>
        <p:spPr>
          <a:xfrm>
            <a:off x="838200" y="1466335"/>
            <a:ext cx="8602980" cy="4710628"/>
          </a:xfrm>
        </p:spPr>
        <p:txBody>
          <a:bodyPr/>
          <a:lstStyle/>
          <a:p>
            <a:pPr marL="0" indent="0">
              <a:lnSpc>
                <a:spcPct val="100000"/>
              </a:lnSpc>
              <a:buNone/>
            </a:pPr>
            <a:r>
              <a:rPr lang="en-US" dirty="0">
                <a:solidFill>
                  <a:schemeClr val="tx1">
                    <a:lumMod val="65000"/>
                    <a:lumOff val="35000"/>
                  </a:schemeClr>
                </a:solidFill>
              </a:rPr>
              <a:t>Although the IBPS (interest-based problem solving) steps have a specific order, in what circumstances might you revisit one or more steps of IBPS? </a:t>
            </a:r>
          </a:p>
        </p:txBody>
      </p:sp>
      <p:pic>
        <p:nvPicPr>
          <p:cNvPr id="4" name="Picture 3">
            <a:extLst>
              <a:ext uri="{FF2B5EF4-FFF2-40B4-BE49-F238E27FC236}">
                <a16:creationId xmlns:a16="http://schemas.microsoft.com/office/drawing/2014/main" id="{B1012023-EEBC-4CCE-814A-A3327D1F0EF3}"/>
              </a:ext>
            </a:extLst>
          </p:cNvPr>
          <p:cNvPicPr>
            <a:picLocks noChangeAspect="1"/>
          </p:cNvPicPr>
          <p:nvPr/>
        </p:nvPicPr>
        <p:blipFill>
          <a:blip r:embed="rId4"/>
          <a:srcRect/>
          <a:stretch/>
        </p:blipFill>
        <p:spPr>
          <a:xfrm>
            <a:off x="9316994" y="1568064"/>
            <a:ext cx="2036805" cy="6322843"/>
          </a:xfrm>
          <a:prstGeom prst="rect">
            <a:avLst/>
          </a:prstGeom>
        </p:spPr>
      </p:pic>
    </p:spTree>
    <p:custDataLst>
      <p:tags r:id="rId1"/>
    </p:custDataLst>
    <p:extLst>
      <p:ext uri="{BB962C8B-B14F-4D97-AF65-F5344CB8AC3E}">
        <p14:creationId xmlns:p14="http://schemas.microsoft.com/office/powerpoint/2010/main" val="3366773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D60AA8-852A-4A42-A392-2EE7FB125082}"/>
              </a:ext>
            </a:extLst>
          </p:cNvPr>
          <p:cNvPicPr>
            <a:picLocks noChangeAspect="1"/>
          </p:cNvPicPr>
          <p:nvPr/>
        </p:nvPicPr>
        <p:blipFill>
          <a:blip r:embed="rId4"/>
          <a:srcRect/>
          <a:stretch/>
        </p:blipFill>
        <p:spPr>
          <a:xfrm>
            <a:off x="5151728" y="2394941"/>
            <a:ext cx="1888544" cy="5949530"/>
          </a:xfrm>
          <a:prstGeom prst="rect">
            <a:avLst/>
          </a:prstGeom>
        </p:spPr>
      </p:pic>
      <p:sp>
        <p:nvSpPr>
          <p:cNvPr id="2" name="Title 1">
            <a:extLst>
              <a:ext uri="{FF2B5EF4-FFF2-40B4-BE49-F238E27FC236}">
                <a16:creationId xmlns:a16="http://schemas.microsoft.com/office/drawing/2014/main" id="{20120712-86CA-4F76-8187-8DAFAA6850B3}"/>
              </a:ext>
            </a:extLst>
          </p:cNvPr>
          <p:cNvSpPr>
            <a:spLocks noGrp="1"/>
          </p:cNvSpPr>
          <p:nvPr>
            <p:ph type="title"/>
          </p:nvPr>
        </p:nvSpPr>
        <p:spPr/>
        <p:txBody>
          <a:bodyPr>
            <a:normAutofit/>
          </a:bodyPr>
          <a:lstStyle/>
          <a:p>
            <a:r>
              <a:rPr lang="en-US" sz="3600" dirty="0"/>
              <a:t>Chat Activity </a:t>
            </a:r>
          </a:p>
        </p:txBody>
      </p:sp>
      <p:sp>
        <p:nvSpPr>
          <p:cNvPr id="3" name="Content Placeholder 2">
            <a:extLst>
              <a:ext uri="{FF2B5EF4-FFF2-40B4-BE49-F238E27FC236}">
                <a16:creationId xmlns:a16="http://schemas.microsoft.com/office/drawing/2014/main" id="{23BE4C0D-6860-4F32-9DE8-17833D19D404}"/>
              </a:ext>
            </a:extLst>
          </p:cNvPr>
          <p:cNvSpPr>
            <a:spLocks noGrp="1"/>
          </p:cNvSpPr>
          <p:nvPr>
            <p:ph idx="1"/>
          </p:nvPr>
        </p:nvSpPr>
        <p:spPr>
          <a:xfrm>
            <a:off x="838200" y="1466335"/>
            <a:ext cx="10831286" cy="4710628"/>
          </a:xfrm>
        </p:spPr>
        <p:txBody>
          <a:bodyPr/>
          <a:lstStyle/>
          <a:p>
            <a:pPr marL="0" indent="0">
              <a:lnSpc>
                <a:spcPct val="100000"/>
              </a:lnSpc>
              <a:buNone/>
            </a:pPr>
            <a:r>
              <a:rPr lang="en-US" dirty="0">
                <a:solidFill>
                  <a:schemeClr val="tx1">
                    <a:lumMod val="65000"/>
                    <a:lumOff val="35000"/>
                  </a:schemeClr>
                </a:solidFill>
              </a:rPr>
              <a:t>For IBPS (interest-based problem solving) and CDM (consensus decision making) to be successful, what type of mindset do you need to have? </a:t>
            </a:r>
          </a:p>
        </p:txBody>
      </p:sp>
    </p:spTree>
    <p:custDataLst>
      <p:tags r:id="rId1"/>
    </p:custDataLst>
    <p:extLst>
      <p:ext uri="{BB962C8B-B14F-4D97-AF65-F5344CB8AC3E}">
        <p14:creationId xmlns:p14="http://schemas.microsoft.com/office/powerpoint/2010/main" val="28588241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OhywN2Nl"/>
  <p:tag name="ARTICULATE_PROJECT_OPEN" val="0"/>
  <p:tag name="ARTICULATE_SLIDE_COUNT" val="2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1645</Words>
  <Application>Microsoft Office PowerPoint</Application>
  <PresentationFormat>Widescreen</PresentationFormat>
  <Paragraphs>231</Paragraphs>
  <Slides>25</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Arial Black</vt:lpstr>
      <vt:lpstr>Calibri</vt:lpstr>
      <vt:lpstr>Office Theme</vt:lpstr>
      <vt:lpstr>LMP Methods booster</vt:lpstr>
      <vt:lpstr>PowerPoint Presentation</vt:lpstr>
      <vt:lpstr>Your Facilitators </vt:lpstr>
      <vt:lpstr>IBPS CDM Reflective Questions</vt:lpstr>
      <vt:lpstr>Chat Activity:</vt:lpstr>
      <vt:lpstr>Chat Activity </vt:lpstr>
      <vt:lpstr>Chat Activity </vt:lpstr>
      <vt:lpstr>Chat Activity </vt:lpstr>
      <vt:lpstr>Chat Activity </vt:lpstr>
      <vt:lpstr>Chat Activity </vt:lpstr>
      <vt:lpstr>Chat Activity </vt:lpstr>
      <vt:lpstr>Chat Activity </vt:lpstr>
      <vt:lpstr>Chat Activity </vt:lpstr>
      <vt:lpstr>IBPS Breakout Activity </vt:lpstr>
      <vt:lpstr>CDM Breakout Activity</vt:lpstr>
      <vt:lpstr>Resources</vt:lpstr>
      <vt:lpstr>Resources</vt:lpstr>
      <vt:lpstr>Thank you for joining us.​ ​ If you have any questions, please contact: ​ &lt;fill in appropriate name and email address&gt;​</vt:lpstr>
      <vt:lpstr>Appendix</vt:lpstr>
      <vt:lpstr>Poll Question </vt:lpstr>
      <vt:lpstr>  Poll Question  </vt:lpstr>
      <vt:lpstr>  Poll Question  </vt:lpstr>
      <vt:lpstr>Poll Question</vt:lpstr>
      <vt:lpstr>Poll Question</vt:lpstr>
      <vt:lpstr>Poll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Travis Retter</dc:creator>
  <cp:lastModifiedBy>Melinda A. Krueger</cp:lastModifiedBy>
  <cp:revision>33</cp:revision>
  <dcterms:created xsi:type="dcterms:W3CDTF">2020-10-06T17:28:15Z</dcterms:created>
  <dcterms:modified xsi:type="dcterms:W3CDTF">2021-06-16T12:12:29Z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1CF912A8-EBD0-4670-89DB-1101794E97A8</vt:lpwstr>
  </property>
  <property fmtid="{D5CDD505-2E9C-101B-9397-08002B2CF9AE}" pid="3" name="ArticulatePath">
    <vt:lpwstr>IBPS Microlearning PPT 4.8.21</vt:lpwstr>
  </property>
</Properties>
</file>