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</p:sldIdLst>
  <p:sldSz cx="9144000" cy="6858000" type="screen4x3"/>
  <p:notesSz cx="7004050" cy="92233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985765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282C"/>
    <a:srgbClr val="EC177C"/>
    <a:srgbClr val="F8961E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2787"/>
    <p:restoredTop sz="90929"/>
  </p:normalViewPr>
  <p:slideViewPr>
    <p:cSldViewPr>
      <p:cViewPr varScale="1">
        <p:scale>
          <a:sx n="65" d="100"/>
          <a:sy n="65" d="100"/>
        </p:scale>
        <p:origin x="-214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442" y="-84"/>
      </p:cViewPr>
      <p:guideLst>
        <p:guide orient="horz" pos="2906"/>
        <p:guide pos="220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7163" y="0"/>
            <a:ext cx="3035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3275" cy="3459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381500"/>
            <a:ext cx="560387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3035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7163" y="8759825"/>
            <a:ext cx="3035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D6E00916-858D-4C1E-812F-7C4F5784A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19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A6EB1-F114-43BC-8E2D-DD94DBEA62B0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u="sng" smtClean="0">
                <a:latin typeface="Arial" pitchFamily="34" charset="0"/>
              </a:rPr>
              <a:t>Note to teams: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Font: Times New Roman, 20 to 28 point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Use any or all of the slides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Load presentation onto your laptop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Show on automatic loop or go through presentation manually with a specific audience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Name all team members or representative team members</a:t>
            </a:r>
          </a:p>
          <a:p>
            <a:r>
              <a:rPr lang="en-US" smtClean="0">
                <a:latin typeface="Arial" pitchFamily="34" charset="0"/>
              </a:rPr>
              <a:t>Designate co-leads</a:t>
            </a:r>
          </a:p>
          <a:p>
            <a:endParaRPr lang="en-US" smtClean="0">
              <a:latin typeface="Arial" pitchFamily="34" charset="0"/>
            </a:endParaRPr>
          </a:p>
          <a:p>
            <a:r>
              <a:rPr lang="en-US" smtClean="0">
                <a:latin typeface="Arial" pitchFamily="34" charset="0"/>
              </a:rPr>
              <a:t>Use this slide to mention what your team does at the hospital: treat patients from surgery, prep, GI, etc.</a:t>
            </a:r>
          </a:p>
          <a:p>
            <a:r>
              <a:rPr lang="en-US" smtClean="0">
                <a:latin typeface="Arial" pitchFamily="34" charset="0"/>
              </a:rPr>
              <a:t>To add names, right click anywhere in table, select insert row below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EC4C63-59D1-4EDF-9715-C39EC2F952CD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800" smtClean="0">
                <a:latin typeface="Arial" pitchFamily="34" charset="0"/>
              </a:rPr>
              <a:t>A SMART goal is Specific, Measureable, Attainable, Realistic, Time-bound. </a:t>
            </a:r>
          </a:p>
          <a:p>
            <a:pPr>
              <a:lnSpc>
                <a:spcPct val="80000"/>
              </a:lnSpc>
            </a:pPr>
            <a:r>
              <a:rPr lang="en-US" sz="800" b="1" smtClean="0">
                <a:latin typeface="Arial" pitchFamily="34" charset="0"/>
              </a:rPr>
              <a:t>Use this slide to point out that the project was over three or four months.</a:t>
            </a:r>
          </a:p>
          <a:p>
            <a:pPr>
              <a:lnSpc>
                <a:spcPct val="80000"/>
              </a:lnSpc>
            </a:pPr>
            <a:endParaRPr lang="en-US" sz="800" smtClean="0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800" b="1" smtClean="0">
                <a:latin typeface="Arial" pitchFamily="34" charset="0"/>
              </a:rPr>
              <a:t>Specific:</a:t>
            </a:r>
            <a:r>
              <a:rPr lang="en-US" sz="800" smtClean="0">
                <a:latin typeface="Arial" pitchFamily="34" charset="0"/>
              </a:rPr>
              <a:t> Be clear about what you want to improve.</a:t>
            </a:r>
          </a:p>
          <a:p>
            <a:pPr>
              <a:lnSpc>
                <a:spcPct val="80000"/>
              </a:lnSpc>
            </a:pPr>
            <a:r>
              <a:rPr lang="en-US" sz="800" smtClean="0">
                <a:latin typeface="Arial" pitchFamily="34" charset="0"/>
              </a:rPr>
              <a:t>Define your scope of work.</a:t>
            </a:r>
          </a:p>
          <a:p>
            <a:pPr>
              <a:lnSpc>
                <a:spcPct val="80000"/>
              </a:lnSpc>
            </a:pPr>
            <a:r>
              <a:rPr lang="en-US" sz="800" b="1" smtClean="0">
                <a:latin typeface="Arial" pitchFamily="34" charset="0"/>
              </a:rPr>
              <a:t>Measureable:</a:t>
            </a:r>
            <a:r>
              <a:rPr lang="en-US" sz="800" smtClean="0">
                <a:latin typeface="Arial" pitchFamily="34" charset="0"/>
              </a:rPr>
              <a:t> How will you track improvements? If you</a:t>
            </a:r>
          </a:p>
          <a:p>
            <a:pPr>
              <a:lnSpc>
                <a:spcPct val="80000"/>
              </a:lnSpc>
            </a:pPr>
            <a:r>
              <a:rPr lang="en-US" sz="800" smtClean="0">
                <a:latin typeface="Arial" pitchFamily="34" charset="0"/>
              </a:rPr>
              <a:t>don</a:t>
            </a:r>
            <a:r>
              <a:rPr lang="ja-JP" altLang="en-US" sz="800" smtClean="0">
                <a:latin typeface="Arial" pitchFamily="34" charset="0"/>
              </a:rPr>
              <a:t>’</a:t>
            </a:r>
            <a:r>
              <a:rPr lang="en-US" altLang="ja-JP" sz="800" smtClean="0">
                <a:latin typeface="Arial" pitchFamily="34" charset="0"/>
              </a:rPr>
              <a:t>t have baseline numbers, that first thing you need</a:t>
            </a:r>
          </a:p>
          <a:p>
            <a:pPr>
              <a:lnSpc>
                <a:spcPct val="80000"/>
              </a:lnSpc>
            </a:pPr>
            <a:r>
              <a:rPr lang="en-US" sz="800" smtClean="0">
                <a:latin typeface="Arial" pitchFamily="34" charset="0"/>
              </a:rPr>
              <a:t>to do is establish them. Be sure to record your baseline</a:t>
            </a:r>
          </a:p>
          <a:p>
            <a:pPr>
              <a:lnSpc>
                <a:spcPct val="80000"/>
              </a:lnSpc>
            </a:pPr>
            <a:r>
              <a:rPr lang="en-US" sz="800" smtClean="0">
                <a:latin typeface="Arial" pitchFamily="34" charset="0"/>
              </a:rPr>
              <a:t>and target numbers.</a:t>
            </a:r>
          </a:p>
          <a:p>
            <a:pPr>
              <a:lnSpc>
                <a:spcPct val="80000"/>
              </a:lnSpc>
            </a:pPr>
            <a:r>
              <a:rPr lang="en-US" sz="800" b="1" smtClean="0">
                <a:latin typeface="Arial" pitchFamily="34" charset="0"/>
              </a:rPr>
              <a:t>Attainable:</a:t>
            </a:r>
            <a:r>
              <a:rPr lang="en-US" sz="800" smtClean="0">
                <a:latin typeface="Arial" pitchFamily="34" charset="0"/>
              </a:rPr>
              <a:t> What is your current performance? Do you</a:t>
            </a:r>
          </a:p>
          <a:p>
            <a:pPr>
              <a:lnSpc>
                <a:spcPct val="80000"/>
              </a:lnSpc>
            </a:pPr>
            <a:r>
              <a:rPr lang="en-US" sz="800" smtClean="0">
                <a:latin typeface="Arial" pitchFamily="34" charset="0"/>
              </a:rPr>
              <a:t>really think you can attain the goal in the time frame</a:t>
            </a:r>
          </a:p>
          <a:p>
            <a:pPr>
              <a:lnSpc>
                <a:spcPct val="80000"/>
              </a:lnSpc>
            </a:pPr>
            <a:r>
              <a:rPr lang="en-US" sz="800" smtClean="0">
                <a:latin typeface="Arial" pitchFamily="34" charset="0"/>
              </a:rPr>
              <a:t>stated? Be ambitious, but make the goal achievable.</a:t>
            </a:r>
          </a:p>
          <a:p>
            <a:pPr>
              <a:lnSpc>
                <a:spcPct val="80000"/>
              </a:lnSpc>
            </a:pPr>
            <a:r>
              <a:rPr lang="en-US" sz="800" b="1" smtClean="0">
                <a:latin typeface="Arial" pitchFamily="34" charset="0"/>
              </a:rPr>
              <a:t>Realistic/Relevant:</a:t>
            </a:r>
            <a:r>
              <a:rPr lang="en-US" sz="800" smtClean="0">
                <a:latin typeface="Arial" pitchFamily="34" charset="0"/>
              </a:rPr>
              <a:t> Is this something the team can directly</a:t>
            </a:r>
          </a:p>
          <a:p>
            <a:pPr>
              <a:lnSpc>
                <a:spcPct val="80000"/>
              </a:lnSpc>
            </a:pPr>
            <a:r>
              <a:rPr lang="en-US" sz="800" smtClean="0">
                <a:latin typeface="Arial" pitchFamily="34" charset="0"/>
              </a:rPr>
              <a:t>affect? Does it have a bearing on the main work of the</a:t>
            </a:r>
          </a:p>
          <a:p>
            <a:pPr>
              <a:lnSpc>
                <a:spcPct val="80000"/>
              </a:lnSpc>
            </a:pPr>
            <a:r>
              <a:rPr lang="en-US" sz="800" smtClean="0">
                <a:latin typeface="Arial" pitchFamily="34" charset="0"/>
              </a:rPr>
              <a:t>department?</a:t>
            </a:r>
          </a:p>
          <a:p>
            <a:pPr>
              <a:lnSpc>
                <a:spcPct val="80000"/>
              </a:lnSpc>
            </a:pPr>
            <a:r>
              <a:rPr lang="en-US" sz="800" b="1" smtClean="0">
                <a:latin typeface="Arial" pitchFamily="34" charset="0"/>
              </a:rPr>
              <a:t>Time-bound:</a:t>
            </a:r>
            <a:r>
              <a:rPr lang="en-US" sz="800" smtClean="0">
                <a:latin typeface="Arial" pitchFamily="34" charset="0"/>
              </a:rPr>
              <a:t> Be sure to include when the improvement</a:t>
            </a:r>
          </a:p>
          <a:p>
            <a:pPr>
              <a:lnSpc>
                <a:spcPct val="80000"/>
              </a:lnSpc>
            </a:pPr>
            <a:r>
              <a:rPr lang="en-US" sz="800" smtClean="0">
                <a:latin typeface="Arial" pitchFamily="34" charset="0"/>
              </a:rPr>
              <a:t>will be made by.</a:t>
            </a:r>
          </a:p>
          <a:p>
            <a:pPr>
              <a:lnSpc>
                <a:spcPct val="80000"/>
              </a:lnSpc>
            </a:pPr>
            <a:endParaRPr lang="en-US" sz="800" smtClean="0">
              <a:latin typeface="Arial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788A49-634B-4550-A434-7E788D9CE465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latin typeface="Arial" pitchFamily="34" charset="0"/>
              </a:rPr>
              <a:t>Use this slide to highlight the biggest change you made: suture consolidation. Describe as you said over the phone, patients having to wait; staff having to go all over the place.</a:t>
            </a:r>
          </a:p>
          <a:p>
            <a:r>
              <a:rPr lang="en-US" b="1" smtClean="0">
                <a:latin typeface="Arial" pitchFamily="34" charset="0"/>
              </a:rPr>
              <a:t>Briefly spell out what PAR level is.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A91F55-AC32-4166-9989-D34C2059DCC2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Use this slide to show how confusing it all was.</a:t>
            </a:r>
          </a:p>
          <a:p>
            <a:endParaRPr lang="en-US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55234F-F7A3-4E90-9E49-0E54818D1444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Use this slide to show how streamlined it is now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6284E0-ED11-4CEC-AB18-6E431A3A33D8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Use this slide to show how many tests you did, but maybe call out one to briefly describe: like scavenger hunt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A25D09-AB06-42EC-84E3-AEBF40CD099D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Use this to mention how SIGNIFICANTLY your visits to inventory went down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0EA084-10D0-48A6-BE9C-17653FBE3699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Use this to point out changed behavior: HOARDING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63663B-84BE-49AB-8EF4-66E823097961}" type="slidenum">
              <a:rPr lang="en-US" smtClean="0">
                <a:latin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Use this slide to point out money SAVED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382DA8-CEAC-45A7-939C-1E9EE5FEDA30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Closing remarks if you have time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022D97-4079-4AFE-9BEE-2E6C12A689FB}" type="slidenum">
              <a:rPr lang="en-US" smtClean="0">
                <a:latin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Name all team members or representative team members</a:t>
            </a:r>
          </a:p>
          <a:p>
            <a:r>
              <a:rPr lang="en-US" smtClean="0">
                <a:latin typeface="Arial" pitchFamily="34" charset="0"/>
              </a:rPr>
              <a:t>Designate co-leads</a:t>
            </a:r>
          </a:p>
          <a:p>
            <a:r>
              <a:rPr lang="en-US" smtClean="0">
                <a:latin typeface="Arial" pitchFamily="34" charset="0"/>
              </a:rPr>
              <a:t>To add names, right click anywhere in table, select insert row below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3A6066-5629-4021-B39A-699877390809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010A6E-2552-48A1-BABE-1DC54E4AE12A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u="sng" smtClean="0">
                <a:latin typeface="Arial" pitchFamily="34" charset="0"/>
              </a:rPr>
              <a:t>Note to teams: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Font: Times New Roman, 20 to 28 point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Use any or all of the slides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Load presentation onto your laptop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Show on automatic loop or go through presentation manually with a specific audience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Name all team members or representative team members</a:t>
            </a:r>
          </a:p>
          <a:p>
            <a:r>
              <a:rPr lang="en-US" smtClean="0">
                <a:latin typeface="Arial" pitchFamily="34" charset="0"/>
              </a:rPr>
              <a:t>Designate co-leads</a:t>
            </a:r>
          </a:p>
          <a:p>
            <a:r>
              <a:rPr lang="en-US" smtClean="0">
                <a:latin typeface="Arial" pitchFamily="34" charset="0"/>
              </a:rPr>
              <a:t>To add names, right click anywhere in table, select insert row below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A28421-C17C-40C8-9980-4733907D9C26}" type="slidenum">
              <a:rPr lang="en-US" smtClean="0">
                <a:latin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A SMART goal is Specific, Measureable, Attainable, Realistic, Time-bound.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Specific:</a:t>
            </a:r>
            <a:r>
              <a:rPr lang="en-US" dirty="0" smtClean="0"/>
              <a:t> Be clear about what you want to improve.</a:t>
            </a:r>
          </a:p>
          <a:p>
            <a:pPr>
              <a:defRPr/>
            </a:pPr>
            <a:r>
              <a:rPr lang="en-US" dirty="0" smtClean="0"/>
              <a:t>Define your scope of work.</a:t>
            </a:r>
          </a:p>
          <a:p>
            <a:pPr>
              <a:defRPr/>
            </a:pPr>
            <a:r>
              <a:rPr lang="en-US" b="1" dirty="0" smtClean="0"/>
              <a:t>Measureable:</a:t>
            </a:r>
            <a:r>
              <a:rPr lang="en-US" dirty="0" smtClean="0"/>
              <a:t> How will you track improvements? If you</a:t>
            </a:r>
          </a:p>
          <a:p>
            <a:pPr>
              <a:defRPr/>
            </a:pPr>
            <a:r>
              <a:rPr lang="en-US" dirty="0" smtClean="0"/>
              <a:t>don’t have baseline numbers, that first thing you need</a:t>
            </a:r>
          </a:p>
          <a:p>
            <a:pPr>
              <a:defRPr/>
            </a:pPr>
            <a:r>
              <a:rPr lang="en-US" dirty="0" smtClean="0"/>
              <a:t>to do is establish them. Be sure to record your baseline</a:t>
            </a:r>
          </a:p>
          <a:p>
            <a:pPr>
              <a:defRPr/>
            </a:pPr>
            <a:r>
              <a:rPr lang="en-US" dirty="0" smtClean="0"/>
              <a:t>and target numbers.</a:t>
            </a:r>
          </a:p>
          <a:p>
            <a:pPr>
              <a:defRPr/>
            </a:pPr>
            <a:r>
              <a:rPr lang="en-US" b="1" dirty="0" smtClean="0"/>
              <a:t>Attainable:</a:t>
            </a:r>
            <a:r>
              <a:rPr lang="en-US" dirty="0" smtClean="0"/>
              <a:t> What is your current performance? Do you</a:t>
            </a:r>
          </a:p>
          <a:p>
            <a:pPr>
              <a:defRPr/>
            </a:pPr>
            <a:r>
              <a:rPr lang="en-US" dirty="0" smtClean="0"/>
              <a:t>really think you can attain the goal in the time frame</a:t>
            </a:r>
          </a:p>
          <a:p>
            <a:pPr>
              <a:defRPr/>
            </a:pPr>
            <a:r>
              <a:rPr lang="en-US" dirty="0" smtClean="0"/>
              <a:t>stated? Be ambitious, but make the goal achievable.</a:t>
            </a:r>
          </a:p>
          <a:p>
            <a:pPr>
              <a:defRPr/>
            </a:pPr>
            <a:r>
              <a:rPr lang="en-US" b="1" dirty="0" smtClean="0"/>
              <a:t>Realistic/Relevant:</a:t>
            </a:r>
            <a:r>
              <a:rPr lang="en-US" dirty="0" smtClean="0"/>
              <a:t> Is this something the team can directly</a:t>
            </a:r>
          </a:p>
          <a:p>
            <a:pPr>
              <a:defRPr/>
            </a:pPr>
            <a:r>
              <a:rPr lang="en-US" dirty="0" smtClean="0"/>
              <a:t>affect? Does it have a bearing on the main work of the</a:t>
            </a:r>
          </a:p>
          <a:p>
            <a:pPr>
              <a:defRPr/>
            </a:pPr>
            <a:r>
              <a:rPr lang="en-US" dirty="0" smtClean="0"/>
              <a:t>department?</a:t>
            </a:r>
          </a:p>
          <a:p>
            <a:pPr>
              <a:defRPr/>
            </a:pPr>
            <a:r>
              <a:rPr lang="en-US" b="1" dirty="0" smtClean="0"/>
              <a:t>Time-bound:</a:t>
            </a:r>
            <a:r>
              <a:rPr lang="en-US" dirty="0" smtClean="0"/>
              <a:t> Be sure to include when the improvement</a:t>
            </a:r>
          </a:p>
          <a:p>
            <a:pPr>
              <a:defRPr/>
            </a:pPr>
            <a:r>
              <a:rPr lang="en-US" dirty="0" smtClean="0"/>
              <a:t>will be made by.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DE8675-7699-47E8-A6A9-645E87E18567}" type="slidenum">
              <a:rPr lang="en-US" smtClean="0">
                <a:latin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834B8F-4409-4981-BDFE-824A39B5B694}" type="slidenum">
              <a:rPr lang="en-US" smtClean="0">
                <a:latin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A SMART goal is Specific, Measureable, Attainable, Realistic, Time-bound.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Specific:</a:t>
            </a:r>
            <a:r>
              <a:rPr lang="en-US" dirty="0" smtClean="0"/>
              <a:t> Be clear about what you want to improve.</a:t>
            </a:r>
          </a:p>
          <a:p>
            <a:pPr>
              <a:defRPr/>
            </a:pPr>
            <a:r>
              <a:rPr lang="en-US" dirty="0" smtClean="0"/>
              <a:t>Define your scope of work.</a:t>
            </a:r>
          </a:p>
          <a:p>
            <a:pPr>
              <a:defRPr/>
            </a:pPr>
            <a:r>
              <a:rPr lang="en-US" b="1" dirty="0" smtClean="0"/>
              <a:t>Measureable:</a:t>
            </a:r>
            <a:r>
              <a:rPr lang="en-US" dirty="0" smtClean="0"/>
              <a:t> How will you track improvements? If you</a:t>
            </a:r>
          </a:p>
          <a:p>
            <a:pPr>
              <a:defRPr/>
            </a:pPr>
            <a:r>
              <a:rPr lang="en-US" dirty="0" smtClean="0"/>
              <a:t>don’t have baseline numbers, that first thing you need</a:t>
            </a:r>
          </a:p>
          <a:p>
            <a:pPr>
              <a:defRPr/>
            </a:pPr>
            <a:r>
              <a:rPr lang="en-US" dirty="0" smtClean="0"/>
              <a:t>to do is establish them. Be sure to record your baseline</a:t>
            </a:r>
          </a:p>
          <a:p>
            <a:pPr>
              <a:defRPr/>
            </a:pPr>
            <a:r>
              <a:rPr lang="en-US" dirty="0" smtClean="0"/>
              <a:t>and target numbers.</a:t>
            </a:r>
          </a:p>
          <a:p>
            <a:pPr>
              <a:defRPr/>
            </a:pPr>
            <a:r>
              <a:rPr lang="en-US" b="1" dirty="0" smtClean="0"/>
              <a:t>Attainable:</a:t>
            </a:r>
            <a:r>
              <a:rPr lang="en-US" dirty="0" smtClean="0"/>
              <a:t> What is your current performance? Do you</a:t>
            </a:r>
          </a:p>
          <a:p>
            <a:pPr>
              <a:defRPr/>
            </a:pPr>
            <a:r>
              <a:rPr lang="en-US" dirty="0" smtClean="0"/>
              <a:t>really think you can attain the goal in the time frame</a:t>
            </a:r>
          </a:p>
          <a:p>
            <a:pPr>
              <a:defRPr/>
            </a:pPr>
            <a:r>
              <a:rPr lang="en-US" dirty="0" smtClean="0"/>
              <a:t>stated? Be ambitious, but make the goal achievable.</a:t>
            </a:r>
          </a:p>
          <a:p>
            <a:pPr>
              <a:defRPr/>
            </a:pPr>
            <a:r>
              <a:rPr lang="en-US" b="1" dirty="0" smtClean="0"/>
              <a:t>Realistic/Relevant:</a:t>
            </a:r>
            <a:r>
              <a:rPr lang="en-US" dirty="0" smtClean="0"/>
              <a:t> Is this something the team can directly</a:t>
            </a:r>
          </a:p>
          <a:p>
            <a:pPr>
              <a:defRPr/>
            </a:pPr>
            <a:r>
              <a:rPr lang="en-US" dirty="0" smtClean="0"/>
              <a:t>affect? Does it have a bearing on the main work of the</a:t>
            </a:r>
          </a:p>
          <a:p>
            <a:pPr>
              <a:defRPr/>
            </a:pPr>
            <a:r>
              <a:rPr lang="en-US" dirty="0" smtClean="0"/>
              <a:t>department?</a:t>
            </a:r>
          </a:p>
          <a:p>
            <a:pPr>
              <a:defRPr/>
            </a:pPr>
            <a:r>
              <a:rPr lang="en-US" b="1" dirty="0" smtClean="0"/>
              <a:t>Time-bound:</a:t>
            </a:r>
            <a:r>
              <a:rPr lang="en-US" dirty="0" smtClean="0"/>
              <a:t> Be sure to include when the improvement</a:t>
            </a:r>
          </a:p>
          <a:p>
            <a:pPr>
              <a:defRPr/>
            </a:pPr>
            <a:r>
              <a:rPr lang="en-US" dirty="0" smtClean="0"/>
              <a:t>will be made by.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657F2-FA90-4D31-B0A9-DAD6E84D750E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Discuss the example of stocking L&amp;D rooms with linen at $0.31 per pound.  Lost scrubs – ScrubEx saved about $50K in lost scrubs.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FF7C9D-D54E-42BC-B7AF-F1282CE3D84C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Describe what’s on the story board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42AFE0-236B-48B3-899F-D2E245484C00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Insert data or chart</a:t>
            </a:r>
          </a:p>
          <a:p>
            <a:endParaRPr lang="en-US" smtClean="0">
              <a:latin typeface="Arial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E3EEE7-524F-4555-B9B5-5255EA876603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What was done to prepare staff to speak.  Used the story board as the agenda.  Send a buddy.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2ABA8-29E3-4E41-AA0C-4555088F8CD3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Stress the value of data.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C2984F-9C60-4B28-BA62-A61F1E3DD7A0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DD079C-5C67-4745-9B6A-F1E0AF4C093F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u="sng" smtClean="0">
                <a:latin typeface="Arial" pitchFamily="34" charset="0"/>
              </a:rPr>
              <a:t>Note to teams: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Font: Times New Roman, 20 to 28 point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Use any or all of the slides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Load presentation onto your laptop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Show on automatic loop or go through presentation manually with a specific audience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91E52-F011-46ED-9361-BD4CA519F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9B243-A6BA-446B-A0A7-8F515CC32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82929-531B-4FE1-910B-9CAF3FEC3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248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FCD42-B121-4335-BDB3-1C0D9A64A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248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43000" y="1524000"/>
            <a:ext cx="73152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248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524000"/>
            <a:ext cx="73152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C2CDC-D3A3-49A1-BE1A-5E0C6D88F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F32A1-A5E1-44F5-95B3-048464BD2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451A9-1615-4D12-8D75-F5346E505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5B612-FA0F-4229-B6BC-78BECEAD1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22A2B-5903-4CA2-B021-09DA45D86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5BB4-8C9E-4C2F-A99D-6924B10B7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B5168-B4EF-4544-956A-93A891004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64AA8-7D7C-41E0-9DE8-5DDF63A1D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UBT_Fair_ppt_template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362200"/>
            <a:ext cx="777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fld id="{1828B887-2178-40FE-873F-7D4902948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MS PGothic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C177C"/>
        </a:buClr>
        <a:buChar char="•"/>
        <a:defRPr sz="2800">
          <a:solidFill>
            <a:schemeClr val="tx1"/>
          </a:solidFill>
          <a:latin typeface="+mn-lt"/>
          <a:ea typeface="+mn-ea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C177C"/>
        </a:buClr>
        <a:buChar char="–"/>
        <a:defRPr sz="2800">
          <a:solidFill>
            <a:schemeClr val="tx1"/>
          </a:solidFill>
          <a:latin typeface="+mn-lt"/>
          <a:ea typeface="+mn-ea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C177C"/>
        </a:buClr>
        <a:buChar char="•"/>
        <a:defRPr sz="2800">
          <a:solidFill>
            <a:schemeClr val="tx1"/>
          </a:solidFill>
          <a:latin typeface="+mn-lt"/>
          <a:ea typeface="+mn-ea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C177C"/>
        </a:buClr>
        <a:buChar char="–"/>
        <a:defRPr sz="2800">
          <a:solidFill>
            <a:schemeClr val="tx1"/>
          </a:solidFill>
          <a:latin typeface="+mn-lt"/>
          <a:ea typeface="+mn-ea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C177C"/>
        </a:buClr>
        <a:buChar char="»"/>
        <a:defRPr sz="2800">
          <a:solidFill>
            <a:schemeClr val="tx1"/>
          </a:solidFill>
          <a:latin typeface="+mn-lt"/>
          <a:ea typeface="+mn-ea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UBT_Fair_ppt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11"/>
          <p:cNvSpPr txBox="1">
            <a:spLocks noChangeArrowheads="1"/>
          </p:cNvSpPr>
          <p:nvPr/>
        </p:nvSpPr>
        <p:spPr bwMode="auto">
          <a:xfrm>
            <a:off x="2362200" y="4191000"/>
            <a:ext cx="4343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Materials Management UBT</a:t>
            </a:r>
            <a:b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Panorama City – May 23, 2012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46C912-BCD7-4118-AC98-DD0BBCF32697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8382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Key Learnings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Preparation is the key to success when meeting with the other departments</a:t>
            </a:r>
          </a:p>
          <a:p>
            <a:pPr marL="765175" lvl="1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The storyboards were a big hit and they help the presenters stay on task and helped build confidence.</a:t>
            </a:r>
          </a:p>
          <a:p>
            <a:pPr marL="765175" lvl="1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Builds teamwork and confidence among the UBT members—taking a risk.</a:t>
            </a:r>
          </a:p>
          <a:p>
            <a:pPr marL="765175" lvl="1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UBT made the connection between their contribution and the financial success of the organization.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Intend to carry the project to the other departments</a:t>
            </a:r>
          </a:p>
          <a:p>
            <a:pPr marL="765175" lvl="1" indent="-255588" eaLnBrk="1" hangingPunct="1">
              <a:spcBef>
                <a:spcPts val="200"/>
              </a:spcBef>
              <a:buClr>
                <a:srgbClr val="CD282C"/>
              </a:buClr>
            </a:pPr>
            <a:endParaRPr lang="en-US" sz="11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 descr="LMP_hu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19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8382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Our Rewards &amp; Recognition</a:t>
            </a:r>
          </a:p>
        </p:txBody>
      </p:sp>
      <p:pic>
        <p:nvPicPr>
          <p:cNvPr id="16387" name="Picture 4" descr="LMP_hu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19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KP voic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828800"/>
            <a:ext cx="342900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5325" y="3362325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5325" y="3362325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UBT_Fair_ppt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11"/>
          <p:cNvSpPr txBox="1">
            <a:spLocks noChangeArrowheads="1"/>
          </p:cNvSpPr>
          <p:nvPr/>
        </p:nvSpPr>
        <p:spPr bwMode="auto">
          <a:xfrm>
            <a:off x="2362200" y="4191000"/>
            <a:ext cx="4343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ASR OR Re-Stocking Project</a:t>
            </a:r>
            <a:b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Moanalua, Hawaii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914400"/>
            <a:ext cx="60198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Ambulatory Surgery Recovery Team</a:t>
            </a:r>
          </a:p>
        </p:txBody>
      </p:sp>
      <p:pic>
        <p:nvPicPr>
          <p:cNvPr id="1843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657600"/>
            <a:ext cx="4953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914400" y="2057400"/>
            <a:ext cx="7086600" cy="4031873"/>
          </a:xfrm>
          <a:prstGeom prst="rect">
            <a:avLst/>
          </a:prstGeom>
        </p:spPr>
        <p:txBody>
          <a:bodyPr numCol="3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    KPHI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JANET LUNDBERG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 HNA Members: 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CHRISTY BORTON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CAROLYN SANDISON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CATHY SOUZA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MARIA SCHEIDT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MICHAEL SCHMIDT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AVIS YASUMURA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MARISSA ALVIOR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CAMILLE ZENTKOVICH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JASON MARTIN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SEAN REILLY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NONI KANESHIRO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TERI LUKE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KAY RIVERA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Additional Staff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CELESTE MIYASAKI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ED FLORES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TAMMY CHESEBRO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ea typeface="MS PGothic" charset="0"/>
                <a:cs typeface="Times New Roman" pitchFamily="18" charset="0"/>
              </a:rPr>
              <a:t>KANANI MATAUTIA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838200"/>
            <a:ext cx="51816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SMART Goal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286000"/>
            <a:ext cx="73152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KP Hawaii – Ambulatory Surgery Recovery (ASR) will decrease the number of trips to the Central Supply Department (CSD) by 50% in one month. Baseline trips is 14. Goal date August 2010.*</a:t>
            </a:r>
          </a:p>
          <a:p>
            <a:pPr eaLnBrk="1" hangingPunct="1">
              <a:buFontTx/>
              <a:buNone/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1400" smtClean="0">
                <a:latin typeface="Times New Roman" pitchFamily="18" charset="0"/>
                <a:cs typeface="Times New Roman" pitchFamily="18" charset="0"/>
              </a:rPr>
              <a:t>Baseline trips from 5/2010. Note that it took 1.5 months to implement new stocking workflow as CSD was switching over to a scanner system which required extensive labeling.</a:t>
            </a:r>
          </a:p>
        </p:txBody>
      </p:sp>
      <p:pic>
        <p:nvPicPr>
          <p:cNvPr id="19460" name="Picture 4" descr="LMP_hu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19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7620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Best Practices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Re-evaluating necessity of stock on hand (changing PAR levels, thus decreasing the chances of overstocking and outdated items)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Consolidating supplies e.g. sutures</a:t>
            </a:r>
          </a:p>
          <a:p>
            <a:pPr eaLnBrk="1" hangingPunct="1">
              <a:buFontTx/>
              <a:buNone/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LMP_hu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19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8288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505200"/>
            <a:ext cx="19764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2667000" y="762000"/>
            <a:ext cx="563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b="1">
                <a:latin typeface="Times New Roman" pitchFamily="18" charset="0"/>
                <a:cs typeface="Times New Roman" pitchFamily="18" charset="0"/>
              </a:rPr>
              <a:t>Old Process Flow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67000"/>
            <a:ext cx="82010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2590800" y="762000"/>
            <a:ext cx="655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b="1">
                <a:latin typeface="Times New Roman" pitchFamily="18" charset="0"/>
                <a:cs typeface="Times New Roman" pitchFamily="18" charset="0"/>
              </a:rPr>
              <a:t>New Process Flow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838200"/>
            <a:ext cx="6248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Our Small Tests of Change</a:t>
            </a:r>
          </a:p>
        </p:txBody>
      </p:sp>
      <p:graphicFrame>
        <p:nvGraphicFramePr>
          <p:cNvPr id="2050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1143000" y="2386013"/>
          <a:ext cx="3581400" cy="238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hart" r:id="rId4" imgW="6096000" imgH="4067175" progId="MSGraph.Chart.8">
                  <p:embed followColorScheme="full"/>
                </p:oleObj>
              </mc:Choice>
              <mc:Fallback>
                <p:oleObj name="Chart" r:id="rId4" imgW="6096000" imgH="4067175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386013"/>
                        <a:ext cx="3581400" cy="23891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LMP_hu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6019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57" name="Group 33"/>
          <p:cNvGraphicFramePr>
            <a:graphicFrameLocks noGrp="1"/>
          </p:cNvGraphicFramePr>
          <p:nvPr>
            <p:ph sz="half" idx="2"/>
          </p:nvPr>
        </p:nvGraphicFramePr>
        <p:xfrm>
          <a:off x="457200" y="2133600"/>
          <a:ext cx="8153400" cy="3837020"/>
        </p:xfrm>
        <a:graphic>
          <a:graphicData uri="http://schemas.openxmlformats.org/drawingml/2006/table">
            <a:tbl>
              <a:tblPr/>
              <a:tblGrid>
                <a:gridCol w="4114800"/>
                <a:gridCol w="1066800"/>
                <a:gridCol w="1371600"/>
                <a:gridCol w="1600200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MS PGothic" pitchFamily="34" charset="-128"/>
                        </a:rPr>
                        <a:t>Test of Change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A8486"/>
                        </a:gs>
                        <a:gs pos="50000">
                          <a:srgbClr val="9ABEC1"/>
                        </a:gs>
                        <a:gs pos="100000">
                          <a:srgbClr val="B8E3E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MS PGothic" pitchFamily="34" charset="-128"/>
                        </a:rPr>
                        <a:t>Adopt </a:t>
                      </a:r>
                      <a:b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MS PGothic" pitchFamily="34" charset="-128"/>
                        </a:rPr>
                      </a:b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MS PGothic" pitchFamily="34" charset="-128"/>
                        </a:rPr>
                        <a:t>Success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A8486"/>
                        </a:gs>
                        <a:gs pos="50000">
                          <a:srgbClr val="9ABEC1"/>
                        </a:gs>
                        <a:gs pos="100000">
                          <a:srgbClr val="B8E3E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MS PGothic" pitchFamily="34" charset="-128"/>
                        </a:rPr>
                        <a:t>Adapt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MS PGothic" pitchFamily="34" charset="-128"/>
                        </a:rPr>
                        <a:t>Adjustment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A8486"/>
                        </a:gs>
                        <a:gs pos="50000">
                          <a:srgbClr val="9ABEC1"/>
                        </a:gs>
                        <a:gs pos="100000">
                          <a:srgbClr val="B8E3E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MS PGothic" pitchFamily="34" charset="-128"/>
                        </a:rPr>
                        <a:t>Abandon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ea typeface="MS PGothic" pitchFamily="34" charset="-128"/>
                        </a:rPr>
                        <a:t>Did not work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A8486"/>
                        </a:gs>
                        <a:gs pos="50000">
                          <a:srgbClr val="9ABEC1"/>
                        </a:gs>
                        <a:gs pos="100000">
                          <a:srgbClr val="B8E3E6"/>
                        </a:gs>
                      </a:gsLst>
                      <a:lin ang="5400000" scaled="1"/>
                    </a:gra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Work with CSD - share expectations/problem solving and establish new stocking workflow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Apple Symbols" charset="2"/>
                        <a:ea typeface="MS PGothic" pitchFamily="34" charset="-128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Apple Symbols" charset="2"/>
                          <a:ea typeface="MS PGothic" pitchFamily="34" charset="-128"/>
                        </a:rPr>
                        <a:t/>
                      </a:r>
                      <a:b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Apple Symbols" charset="2"/>
                          <a:ea typeface="MS PGothic" pitchFamily="34" charset="-128"/>
                        </a:rPr>
                      </a:b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Apple Symbols" charset="2"/>
                        <a:ea typeface="MS PGothic" pitchFamily="34" charset="-128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Designate new areas for supplies (a new CSD locker was placed outside of the ORs) 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Apple Symbols" charset="2"/>
                        <a:ea typeface="MS PGothic" pitchFamily="34" charset="-128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Apple Symbols" charset="2"/>
                          <a:ea typeface="MS PGothic" pitchFamily="34" charset="-128"/>
                        </a:rPr>
                        <a:t/>
                      </a:r>
                      <a:b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Apple Symbols" charset="2"/>
                          <a:ea typeface="MS PGothic" pitchFamily="34" charset="-128"/>
                        </a:rPr>
                      </a:b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Apple Symbols" charset="2"/>
                        <a:ea typeface="MS PGothic" pitchFamily="34" charset="-128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Because staff didn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’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t know where things were, we did a scavenger hunt with PRIZES to help educate them on changed locations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Apple Symbols" charset="2"/>
                        <a:ea typeface="MS PGothic" pitchFamily="34" charset="-128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Apple Symbols" charset="2"/>
                          <a:ea typeface="MS PGothic" pitchFamily="34" charset="-128"/>
                        </a:rPr>
                        <a:t/>
                      </a:r>
                      <a:b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Apple Symbols" charset="2"/>
                          <a:ea typeface="MS PGothic" pitchFamily="34" charset="-128"/>
                        </a:rPr>
                      </a:b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Apple Symbols" charset="2"/>
                        <a:ea typeface="MS PGothic" pitchFamily="34" charset="-128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Because the workflow was different and our responsibilities have changed, to educate staff, we shared information via signs in Middle Prep OR room and in huddles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Apple Symbols" charset="2"/>
                        <a:ea typeface="MS PGothic" pitchFamily="34" charset="-128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Apple Symbols" charset="2"/>
                        <a:ea typeface="MS PGothic" pitchFamily="34" charset="-128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Chart 2"/>
          <p:cNvGraphicFramePr>
            <a:graphicFrameLocks/>
          </p:cNvGraphicFramePr>
          <p:nvPr/>
        </p:nvGraphicFramePr>
        <p:xfrm>
          <a:off x="635000" y="2006600"/>
          <a:ext cx="7797800" cy="391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5" imgW="7796140" imgH="3913308" progId="Excel.Chart.8">
                  <p:embed/>
                </p:oleObj>
              </mc:Choice>
              <mc:Fallback>
                <p:oleObj r:id="rId5" imgW="7796140" imgH="3913308" progId="Excel.Chart.8">
                  <p:embed/>
                  <p:pic>
                    <p:nvPicPr>
                      <p:cNvPr id="0" name="Char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2006600"/>
                        <a:ext cx="7797800" cy="391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04800" y="6096000"/>
            <a:ext cx="716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  <a:cs typeface="Times New Roman" pitchFamily="18" charset="0"/>
              </a:rPr>
              <a:t>*The regular CSD inventory person is on leave for an extended amount of time.</a:t>
            </a:r>
          </a:p>
          <a:p>
            <a:pPr eaLnBrk="0" hangingPunct="0"/>
            <a:r>
              <a:rPr lang="en-US" sz="1200">
                <a:latin typeface="Times New Roman" pitchFamily="18" charset="0"/>
                <a:cs typeface="Times New Roman" pitchFamily="18" charset="0"/>
              </a:rPr>
              <a:t>New inventory person is being familiarized with our supplies.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4876800" y="556260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/>
              <a:t>*</a:t>
            </a:r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2590800" y="762000"/>
            <a:ext cx="4648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400" b="1">
                <a:latin typeface="Times New Roman" pitchFamily="18" charset="0"/>
                <a:cs typeface="Times New Roman" pitchFamily="18" charset="0"/>
              </a:rPr>
              <a:t>Trips to CSD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762000"/>
            <a:ext cx="50292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Team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14325" y="2443163"/>
          <a:ext cx="5105401" cy="3235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33613"/>
                <a:gridCol w="287178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  <a:endPara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Title/Classification/Union</a:t>
                      </a:r>
                      <a:endPara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Byron Wilson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Data Entry Clerk/UHW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Eddie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Duran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Storeroom Worker/UHW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Edwin Hernandez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Storeroom Worker/UHW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Lucia Medina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Linen Worker/UHW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Sandra Hernandez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Data Entry Clerk/Co-chair/UHW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Stephanie Perkins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Linen Lead/UHW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Steve Spickler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Director/Co-lead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8224" name="Rectangle 9"/>
          <p:cNvSpPr>
            <a:spLocks noChangeArrowheads="1"/>
          </p:cNvSpPr>
          <p:nvPr/>
        </p:nvSpPr>
        <p:spPr bwMode="auto">
          <a:xfrm>
            <a:off x="5486400" y="2590800"/>
            <a:ext cx="3352800" cy="1981200"/>
          </a:xfrm>
          <a:prstGeom prst="rect">
            <a:avLst/>
          </a:prstGeom>
          <a:noFill/>
          <a:ln w="15875" cmpd="dbl" algn="ctr">
            <a:solidFill>
              <a:schemeClr val="tx1">
                <a:alpha val="32156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8225" name="Picture 5" descr="UBT Group Pictur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590800"/>
            <a:ext cx="3373438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1D073A-AEDC-4275-9AD4-965E5C553FC8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7000" y="7620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Challenges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CD282C"/>
              </a:buClr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Working with CSD was a wonderful experience. They were very helpful with their expertise. At the time though, they were starting a new scanning system and it took about 1.5 months to set up.</a:t>
            </a:r>
          </a:p>
          <a:p>
            <a:pPr eaLnBrk="1" hangingPunct="1">
              <a:buClr>
                <a:srgbClr val="CD282C"/>
              </a:buClr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Getting to know where everything was—items have changed locations and a new OR supply cart was implemented—we remedied this with a scavenger hunt.</a:t>
            </a:r>
          </a:p>
          <a:p>
            <a:pPr eaLnBrk="1" hangingPunct="1">
              <a:buClr>
                <a:srgbClr val="CD282C"/>
              </a:buClr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Learning to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live with less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and changing our tendency to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hoard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since we had learned in the past that it was easier to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stash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things because  our old stocking system didn</a:t>
            </a:r>
            <a:r>
              <a:rPr lang="en-US" altLang="en-US" sz="200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 meet our needs.</a:t>
            </a:r>
          </a:p>
        </p:txBody>
      </p:sp>
      <p:pic>
        <p:nvPicPr>
          <p:cNvPr id="23556" name="Picture 4" descr="LMP_hu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19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90800" y="7620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Successes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Better workflow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Less frustration of staff (we were working smarter, not harder)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Returned over $6,000 dollars worth of overstock supplies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By consolidating sutures, we brought our PAR level down from $7,396.20 to $4,303.04 (the difference of $3,093.16)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Decreased overall PAR level from $29,389 to $20,897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7000" y="8382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Key Learnings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This was one of the first projects that we had to closely collaborate with another department. By working toward a common goal, we established new friendships and a deeper appreciation of one another’s expertise.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This was one of our first projects, so it helped us to move along as a team and change our thinking to problem solving. Because of it</a:t>
            </a:r>
            <a:r>
              <a:rPr lang="en-US" altLang="en-US" sz="200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 success, it empowered most of the staff that </a:t>
            </a:r>
            <a:r>
              <a:rPr lang="en-US" altLang="en-US" sz="2000" smtClean="0"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YES, we are able to make positive changes!</a:t>
            </a:r>
            <a:r>
              <a:rPr lang="en-US" altLang="en-US" sz="2000" smtClean="0">
                <a:latin typeface="Times New Roman" pitchFamily="18" charset="0"/>
                <a:cs typeface="Times New Roman" pitchFamily="18" charset="0"/>
              </a:rPr>
              <a:t>’</a:t>
            </a: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  <a:buFontTx/>
              <a:buNone/>
            </a:pPr>
            <a:endParaRPr lang="en-US" sz="20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LMP_hu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19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" descr="UBT_Fair_ppt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11"/>
          <p:cNvSpPr txBox="1">
            <a:spLocks noChangeArrowheads="1"/>
          </p:cNvSpPr>
          <p:nvPr/>
        </p:nvSpPr>
        <p:spPr bwMode="auto">
          <a:xfrm>
            <a:off x="2362200" y="4191000"/>
            <a:ext cx="4343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Santa Rosa Emergency Dept.</a:t>
            </a:r>
            <a:b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Virtual UBT Fair -- May 23,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762000"/>
            <a:ext cx="50292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Team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14325" y="2443163"/>
          <a:ext cx="5105401" cy="3606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33613"/>
                <a:gridCol w="287178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  <a:endPara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Shirley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Minnehan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b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Co-Lead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Patrice Howell,</a:t>
                      </a:r>
                      <a:b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Co-Lead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Kim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Maffia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Anne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Frieseke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Jackie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Olea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Scott McAdams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Beverly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Theilen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Georgette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Effisimo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Bertie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Jerro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Cathy Brazil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Ashley Angel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Astrid Stevenson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Jessie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Nagra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Mary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Agbayani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Suzanne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Allen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Barbara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Seubert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7683" name="Rectangle 9"/>
          <p:cNvSpPr>
            <a:spLocks noChangeArrowheads="1"/>
          </p:cNvSpPr>
          <p:nvPr/>
        </p:nvSpPr>
        <p:spPr bwMode="auto">
          <a:xfrm>
            <a:off x="5562600" y="2514600"/>
            <a:ext cx="3200400" cy="2209800"/>
          </a:xfrm>
          <a:prstGeom prst="rect">
            <a:avLst/>
          </a:prstGeom>
          <a:noFill/>
          <a:ln w="15875" cmpd="dbl" algn="ctr">
            <a:solidFill>
              <a:schemeClr val="tx1">
                <a:alpha val="32156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27684" name="Picture 7" descr="Santa Rosa ED tea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38400"/>
            <a:ext cx="4297363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838200"/>
            <a:ext cx="51816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The Problem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286000"/>
            <a:ext cx="73152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	Four years ago, the Emergency department was in the middle of the pack for cost-share collection in the Northern California region.</a:t>
            </a:r>
          </a:p>
          <a:p>
            <a:pPr eaLnBrk="1" hangingPunct="1">
              <a:buFontTx/>
              <a:buNone/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The team decided it wanted to do better.  </a:t>
            </a:r>
          </a:p>
        </p:txBody>
      </p:sp>
      <p:pic>
        <p:nvPicPr>
          <p:cNvPr id="28676" name="Picture 4" descr="LMP_hu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19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8382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Tests of Change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09800"/>
            <a:ext cx="7772400" cy="44958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Ran weekly cost-share reports that listed each staff member’s NUID and how much he or she collected in co-pays.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Manager and chief sent emails to staff members recognizing a job well done, encouraging those who had less-than-stellar co-pay collection, and seeking feedback on any obstacles hindering co-pay collection. </a:t>
            </a:r>
          </a:p>
          <a:p>
            <a:pPr eaLnBrk="1" hangingPunct="1">
              <a:buFontTx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8382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Tests of Change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7772400" cy="48768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Team members visited other high-performing Emergency departments in the region. 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Developed a script with various scenarios for Santa Rosa Patient Services Representatives to use.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Educated nurses and physicians about the importance of co-pay collection and their role in helping service representatives collect co-pays.</a:t>
            </a:r>
          </a:p>
          <a:p>
            <a:pPr eaLnBrk="1" hangingPunct="1">
              <a:buFontTx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7620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Challenges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5181600"/>
          </a:xfrm>
        </p:spPr>
        <p:txBody>
          <a:bodyPr/>
          <a:lstStyle/>
          <a:p>
            <a:pPr eaLnBrk="1" hangingPunct="1">
              <a:buClr>
                <a:srgbClr val="CD282C"/>
              </a:buClr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Discomfort about asking members/patients for money.</a:t>
            </a:r>
          </a:p>
          <a:p>
            <a:pPr eaLnBrk="1" hangingPunct="1">
              <a:buClr>
                <a:srgbClr val="CD282C"/>
              </a:buClr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Convincing nurses and physicians that co-pay collection is also their concern.</a:t>
            </a:r>
          </a:p>
          <a:p>
            <a:pPr eaLnBrk="1" hangingPunct="1">
              <a:buClr>
                <a:srgbClr val="CD282C"/>
              </a:buClr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Educating patients/members, who were used to being billed later or for whom payment was the last thing on their mind.</a:t>
            </a:r>
          </a:p>
        </p:txBody>
      </p:sp>
      <p:pic>
        <p:nvPicPr>
          <p:cNvPr id="31748" name="Picture 4" descr="LMP_hu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19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7620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Successes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Santa Rosa Emergency Department is now #1 for co-pay collection among EDs in Northern California. 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We have held that position for two years in a row!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838200"/>
            <a:ext cx="51816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SMART Goal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286000"/>
            <a:ext cx="7315200" cy="4114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KP SCAL Panorama City Materials Management Linen department will reduce the overall annual cost of linen (purchases &amp; laundry) in Maternal Child Health by 2% (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2% of $147,649 = $2,953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) by September 2011. </a:t>
            </a:r>
            <a:endParaRPr lang="en-US" sz="11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LMP_hu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19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8382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Key Learnings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09800"/>
            <a:ext cx="7772400" cy="43434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latin typeface="Times Roman" pitchFamily="18" charset="0"/>
              </a:rPr>
              <a:t>To be successful, involve the entire department. </a:t>
            </a:r>
          </a:p>
          <a:p>
            <a:pPr>
              <a:defRPr/>
            </a:pPr>
            <a:r>
              <a:rPr lang="en-US" sz="2400" dirty="0" smtClean="0">
                <a:latin typeface="Times Roman" pitchFamily="18" charset="0"/>
              </a:rPr>
              <a:t>Communicate the goal clearly and often.</a:t>
            </a:r>
          </a:p>
          <a:p>
            <a:pPr>
              <a:defRPr/>
            </a:pPr>
            <a:r>
              <a:rPr lang="en-US" sz="2400" dirty="0" smtClean="0">
                <a:latin typeface="Times Roman" pitchFamily="18" charset="0"/>
              </a:rPr>
              <a:t>Provide feedback and review individual cost share stats once a week.</a:t>
            </a:r>
          </a:p>
          <a:p>
            <a:pPr>
              <a:defRPr/>
            </a:pPr>
            <a:r>
              <a:rPr lang="en-US" sz="2400" dirty="0" smtClean="0">
                <a:latin typeface="Times Roman" pitchFamily="18" charset="0"/>
              </a:rPr>
              <a:t>Creating friendly competition is a good motivator.</a:t>
            </a:r>
          </a:p>
          <a:p>
            <a:pPr>
              <a:defRPr/>
            </a:pPr>
            <a:r>
              <a:rPr lang="en-US" sz="2400" dirty="0" smtClean="0">
                <a:latin typeface="Times Roman" pitchFamily="18" charset="0"/>
              </a:rPr>
              <a:t>Celebrating successes builds motivation and more success.</a:t>
            </a:r>
          </a:p>
          <a:p>
            <a:pPr>
              <a:defRPr/>
            </a:pPr>
            <a:r>
              <a:rPr lang="en-US" sz="2400" dirty="0" smtClean="0">
                <a:latin typeface="Times Roman" pitchFamily="18" charset="0"/>
              </a:rPr>
              <a:t>As you start to see success, let other facilities know that you’re in the game and plan on reaching #1...Believing you  will get there is 3/4 of the battle!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  <a:defRPr/>
            </a:pPr>
            <a:endParaRPr lang="en-US" sz="2400" dirty="0" smtClean="0">
              <a:latin typeface="Times Roman" pitchFamily="18" charset="0"/>
              <a:cs typeface="Times New Roman" pitchFamily="18" charset="0"/>
            </a:endParaRPr>
          </a:p>
        </p:txBody>
      </p:sp>
      <p:pic>
        <p:nvPicPr>
          <p:cNvPr id="33796" name="Picture 4" descr="LMP_hu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19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8382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Best Practices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Linen stocking levels are established based on actual usage</a:t>
            </a:r>
          </a:p>
          <a:p>
            <a:pPr eaLnBrk="1" hangingPunct="1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Linen is used by departments in the appropriate manner (i.e. following the bed making policy, not using linen to mop up spills, reducing waste.)</a:t>
            </a:r>
          </a:p>
          <a:p>
            <a:pPr eaLnBrk="1" hangingPunct="1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Standardizing the products that are used </a:t>
            </a:r>
          </a:p>
          <a:p>
            <a:pPr eaLnBrk="1" hangingPunct="1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Scrubs are managed</a:t>
            </a:r>
          </a:p>
          <a:p>
            <a:pPr eaLnBrk="1" hangingPunct="1"/>
            <a:endParaRPr lang="en-US" sz="11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8382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Telling Our Story</a:t>
            </a:r>
          </a:p>
        </p:txBody>
      </p:sp>
      <p:pic>
        <p:nvPicPr>
          <p:cNvPr id="11267" name="Picture 4" descr="Poster Boar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09800"/>
            <a:ext cx="69342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838200"/>
            <a:ext cx="6248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Our Small Tests of Change</a:t>
            </a:r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1143000" y="2386013"/>
          <a:ext cx="3581400" cy="238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hart" r:id="rId3" imgW="6096000" imgH="4067175" progId="MSGraph.Chart.8">
                  <p:embed followColorScheme="full"/>
                </p:oleObj>
              </mc:Choice>
              <mc:Fallback>
                <p:oleObj name="Chart" r:id="rId3" imgW="6096000" imgH="4067175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386013"/>
                        <a:ext cx="3581400" cy="2389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LMP_hu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6019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65" name="Group 49"/>
          <p:cNvGraphicFramePr>
            <a:graphicFrameLocks noGrp="1"/>
          </p:cNvGraphicFramePr>
          <p:nvPr>
            <p:ph sz="half" idx="2"/>
          </p:nvPr>
        </p:nvGraphicFramePr>
        <p:xfrm>
          <a:off x="304800" y="2133600"/>
          <a:ext cx="8534400" cy="4084320"/>
        </p:xfrm>
        <a:graphic>
          <a:graphicData uri="http://schemas.openxmlformats.org/drawingml/2006/table">
            <a:tbl>
              <a:tblPr/>
              <a:tblGrid>
                <a:gridCol w="2133600"/>
                <a:gridCol w="2133600"/>
                <a:gridCol w="2133600"/>
                <a:gridCol w="2133600"/>
              </a:tblGrid>
              <a:tr h="757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Test of Change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Adopt </a:t>
                      </a:r>
                      <a:br>
                        <a:rPr kumimoji="0" 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Success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Adapt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Adjustment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Abandon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Did not work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3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Developed storyboards and met with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UBTs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Very successful, lots of energy in the other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UBTs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3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Reviewed linen usage and stocking levels with the departments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Departments were very receptive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3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A71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71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55627F-1E9C-4969-9C98-1CD38CE27D33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7620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Metrics</a:t>
            </a:r>
          </a:p>
        </p:txBody>
      </p:sp>
      <p:pic>
        <p:nvPicPr>
          <p:cNvPr id="12291" name="Picture 4" descr="LMP_hu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9436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9" name="Group 29"/>
          <p:cNvGraphicFramePr>
            <a:graphicFrameLocks noGrp="1"/>
          </p:cNvGraphicFramePr>
          <p:nvPr>
            <p:ph idx="1"/>
          </p:nvPr>
        </p:nvGraphicFramePr>
        <p:xfrm>
          <a:off x="381000" y="1874838"/>
          <a:ext cx="8305800" cy="2286000"/>
        </p:xfrm>
        <a:graphic>
          <a:graphicData uri="http://schemas.openxmlformats.org/drawingml/2006/table">
            <a:tbl>
              <a:tblPr/>
              <a:tblGrid>
                <a:gridCol w="4344572"/>
                <a:gridCol w="3961228"/>
              </a:tblGrid>
              <a:tr h="639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D282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D282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Data Source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D282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Linen purchases and the charges for laundry services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D282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Invoices, Purchasing history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D282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Reviewed linen issues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3BD0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D282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In-house linen tracking system (Standard Textile)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7620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Challenges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CD282C"/>
              </a:buClr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Scheduling time to work on storyboards </a:t>
            </a:r>
          </a:p>
          <a:p>
            <a:pPr eaLnBrk="1" hangingPunct="1">
              <a:buClr>
                <a:srgbClr val="CD282C"/>
              </a:buClr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Preparing staff to speak in front of another UBT groups</a:t>
            </a:r>
          </a:p>
        </p:txBody>
      </p:sp>
      <p:pic>
        <p:nvPicPr>
          <p:cNvPr id="13316" name="Picture 4" descr="LMP_hu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198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762000"/>
            <a:ext cx="62484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Our Successes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The subject was eye-opening to the department staff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There was a lot of enthusiasm and brainstorming about how the unit could reduce its use of linen when the UBTs came together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Reduced MCH cost 6.8% ($9,990 - 2010 versus 2011)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Customer satisfaction scores went from 48% in 2010 to 65% in 2011 as measured by the Regional survey </a:t>
            </a:r>
          </a:p>
          <a:p>
            <a:pPr marL="365125" indent="-255588" eaLnBrk="1" hangingPunct="1">
              <a:spcBef>
                <a:spcPts val="200"/>
              </a:spcBef>
              <a:buClr>
                <a:srgbClr val="CD282C"/>
              </a:buClr>
              <a:buFontTx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1879</TotalTime>
  <Words>2062</Words>
  <Application>Microsoft Office PowerPoint</Application>
  <PresentationFormat>On-screen Show (4:3)</PresentationFormat>
  <Paragraphs>305</Paragraphs>
  <Slides>30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Blank Presentation</vt:lpstr>
      <vt:lpstr>Chart</vt:lpstr>
      <vt:lpstr>Microsoft Excel Chart</vt:lpstr>
      <vt:lpstr>PowerPoint Presentation</vt:lpstr>
      <vt:lpstr>Our Team</vt:lpstr>
      <vt:lpstr>Our SMART Goal</vt:lpstr>
      <vt:lpstr>Our Best Practices</vt:lpstr>
      <vt:lpstr>Telling Our Story</vt:lpstr>
      <vt:lpstr>Our Small Tests of Change</vt:lpstr>
      <vt:lpstr>Our Metrics</vt:lpstr>
      <vt:lpstr>Our Challenges</vt:lpstr>
      <vt:lpstr>Our Successes</vt:lpstr>
      <vt:lpstr>Our Key Learnings</vt:lpstr>
      <vt:lpstr>Our Rewards &amp; Recognition</vt:lpstr>
      <vt:lpstr>PowerPoint Presentation</vt:lpstr>
      <vt:lpstr>Ambulatory Surgery Recovery Team</vt:lpstr>
      <vt:lpstr>Our SMART Goal</vt:lpstr>
      <vt:lpstr>Our Best Practices</vt:lpstr>
      <vt:lpstr>PowerPoint Presentation</vt:lpstr>
      <vt:lpstr>PowerPoint Presentation</vt:lpstr>
      <vt:lpstr>Our Small Tests of Change</vt:lpstr>
      <vt:lpstr>PowerPoint Presentation</vt:lpstr>
      <vt:lpstr>Our Challenges</vt:lpstr>
      <vt:lpstr>Our Successes</vt:lpstr>
      <vt:lpstr>Our Key Learnings</vt:lpstr>
      <vt:lpstr>PowerPoint Presentation</vt:lpstr>
      <vt:lpstr>Our Team</vt:lpstr>
      <vt:lpstr>The Problem</vt:lpstr>
      <vt:lpstr>Our Tests of Change</vt:lpstr>
      <vt:lpstr>Our Tests of Change</vt:lpstr>
      <vt:lpstr>Our Challenges</vt:lpstr>
      <vt:lpstr>Our Successes</vt:lpstr>
      <vt:lpstr>Our Key Learnings</vt:lpstr>
    </vt:vector>
  </TitlesOfParts>
  <Company>Stoller Design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Tia Stoller</dc:creator>
  <cp:lastModifiedBy>Laureen Lazarovici</cp:lastModifiedBy>
  <cp:revision>173</cp:revision>
  <dcterms:created xsi:type="dcterms:W3CDTF">2010-03-02T01:30:20Z</dcterms:created>
  <dcterms:modified xsi:type="dcterms:W3CDTF">2013-02-15T01:40:21Z</dcterms:modified>
</cp:coreProperties>
</file>